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0"/>
  </p:notesMasterIdLst>
  <p:sldIdLst>
    <p:sldId id="257" r:id="rId2"/>
    <p:sldId id="578" r:id="rId3"/>
    <p:sldId id="576" r:id="rId4"/>
    <p:sldId id="577" r:id="rId5"/>
    <p:sldId id="579" r:id="rId6"/>
    <p:sldId id="580" r:id="rId7"/>
    <p:sldId id="581" r:id="rId8"/>
    <p:sldId id="582" r:id="rId9"/>
    <p:sldId id="583" r:id="rId10"/>
    <p:sldId id="590" r:id="rId11"/>
    <p:sldId id="588" r:id="rId12"/>
    <p:sldId id="589" r:id="rId13"/>
    <p:sldId id="591" r:id="rId14"/>
    <p:sldId id="585" r:id="rId15"/>
    <p:sldId id="510" r:id="rId16"/>
    <p:sldId id="558" r:id="rId17"/>
    <p:sldId id="512" r:id="rId18"/>
    <p:sldId id="529" r:id="rId19"/>
    <p:sldId id="530" r:id="rId20"/>
    <p:sldId id="593" r:id="rId21"/>
    <p:sldId id="594" r:id="rId22"/>
    <p:sldId id="513" r:id="rId23"/>
    <p:sldId id="514" r:id="rId24"/>
    <p:sldId id="534" r:id="rId25"/>
    <p:sldId id="511" r:id="rId26"/>
    <p:sldId id="515" r:id="rId27"/>
    <p:sldId id="556" r:id="rId28"/>
    <p:sldId id="574" r:id="rId29"/>
    <p:sldId id="522" r:id="rId30"/>
    <p:sldId id="527" r:id="rId31"/>
    <p:sldId id="528" r:id="rId32"/>
    <p:sldId id="516" r:id="rId33"/>
    <p:sldId id="567" r:id="rId34"/>
    <p:sldId id="568" r:id="rId35"/>
    <p:sldId id="586" r:id="rId36"/>
    <p:sldId id="520" r:id="rId37"/>
    <p:sldId id="521" r:id="rId38"/>
    <p:sldId id="531" r:id="rId39"/>
    <p:sldId id="539" r:id="rId40"/>
    <p:sldId id="540" r:id="rId41"/>
    <p:sldId id="541" r:id="rId42"/>
    <p:sldId id="547" r:id="rId43"/>
    <p:sldId id="548" r:id="rId44"/>
    <p:sldId id="562" r:id="rId45"/>
    <p:sldId id="565" r:id="rId46"/>
    <p:sldId id="555" r:id="rId47"/>
    <p:sldId id="571" r:id="rId48"/>
    <p:sldId id="572" r:id="rId49"/>
    <p:sldId id="573" r:id="rId50"/>
    <p:sldId id="543" r:id="rId51"/>
    <p:sldId id="542" r:id="rId52"/>
    <p:sldId id="545" r:id="rId53"/>
    <p:sldId id="544" r:id="rId54"/>
    <p:sldId id="546" r:id="rId55"/>
    <p:sldId id="575" r:id="rId56"/>
    <p:sldId id="566" r:id="rId57"/>
    <p:sldId id="523" r:id="rId58"/>
    <p:sldId id="592" r:id="rId5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13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4A24A0-A0E7-49D2-9963-0AA89D5C509C}" type="datetimeFigureOut">
              <a:rPr lang="en-US" smtClean="0"/>
              <a:t>12/17/2023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3DCDD0-E7C6-48BE-AAB4-7ADF09E8D784}" type="slidenum">
              <a:rPr lang="en-US" smtClean="0"/>
              <a:t>‹#›</a:t>
            </a:fld>
            <a:endParaRPr lang="en-US"/>
          </a:p>
        </p:txBody>
      </p:sp>
    </p:spTree>
    <p:extLst>
      <p:ext uri="{BB962C8B-B14F-4D97-AF65-F5344CB8AC3E}">
        <p14:creationId xmlns:p14="http://schemas.microsoft.com/office/powerpoint/2010/main" val="3499755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FE85EFB-9861-4BB7-9CFA-E0B4DE9DA372}" type="slidenum">
              <a:rPr lang="en-US" altLang="en-US" smtClean="0"/>
              <a:pPr>
                <a:defRPr/>
              </a:pPr>
              <a:t>1</a:t>
            </a:fld>
            <a:endParaRPr lang="en-US" altLang="en-US" dirty="0"/>
          </a:p>
        </p:txBody>
      </p:sp>
    </p:spTree>
    <p:extLst>
      <p:ext uri="{BB962C8B-B14F-4D97-AF65-F5344CB8AC3E}">
        <p14:creationId xmlns:p14="http://schemas.microsoft.com/office/powerpoint/2010/main" val="1203892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3093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7">
            <a:extLst>
              <a:ext uri="{FF2B5EF4-FFF2-40B4-BE49-F238E27FC236}">
                <a16:creationId xmlns:a16="http://schemas.microsoft.com/office/drawing/2014/main" id="{74F601E8-1B61-4133-A6B8-7438C9EF8E75}"/>
              </a:ext>
            </a:extLst>
          </p:cNvPr>
          <p:cNvCxnSpPr>
            <a:cxnSpLocks noChangeShapeType="1"/>
          </p:cNvCxnSpPr>
          <p:nvPr userDrawn="1"/>
        </p:nvCxnSpPr>
        <p:spPr bwMode="auto">
          <a:xfrm>
            <a:off x="457200" y="1449388"/>
            <a:ext cx="8229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a:xfrm>
            <a:off x="457200" y="1595438"/>
            <a:ext cx="8229600" cy="4119562"/>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4667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69879"/>
            <a:ext cx="2057400" cy="5445125"/>
          </a:xfrm>
        </p:spPr>
        <p:txBody>
          <a:bodyPr vert="eaVert"/>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a:xfrm>
            <a:off x="457200" y="269879"/>
            <a:ext cx="6019800" cy="5445125"/>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26525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7">
            <a:extLst>
              <a:ext uri="{FF2B5EF4-FFF2-40B4-BE49-F238E27FC236}">
                <a16:creationId xmlns:a16="http://schemas.microsoft.com/office/drawing/2014/main" id="{C4D03116-D600-45AF-BB90-9BEC77000881}"/>
              </a:ext>
            </a:extLst>
          </p:cNvPr>
          <p:cNvCxnSpPr>
            <a:cxnSpLocks noChangeShapeType="1"/>
          </p:cNvCxnSpPr>
          <p:nvPr userDrawn="1"/>
        </p:nvCxnSpPr>
        <p:spPr bwMode="auto">
          <a:xfrm>
            <a:off x="457200" y="1449388"/>
            <a:ext cx="8229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457200" y="269875"/>
            <a:ext cx="8229600" cy="1143000"/>
          </a:xfr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457200" y="1600200"/>
            <a:ext cx="8229600" cy="4495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7774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2"/>
            <a:ext cx="7886700" cy="2852737"/>
          </a:xfrm>
        </p:spPr>
        <p:txBody>
          <a:bodyPr anchor="b"/>
          <a:lstStyle>
            <a:lvl1pPr>
              <a:defRPr sz="600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623888" y="4589467"/>
            <a:ext cx="7886700" cy="1049337"/>
          </a:xfrm>
        </p:spPr>
        <p:txBody>
          <a:bodyPr/>
          <a:lstStyle>
            <a:lvl1pPr marL="0" indent="0">
              <a:buNone/>
              <a:defRPr sz="2400">
                <a:solidFill>
                  <a:schemeClr val="tx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163351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7">
            <a:extLst>
              <a:ext uri="{FF2B5EF4-FFF2-40B4-BE49-F238E27FC236}">
                <a16:creationId xmlns:a16="http://schemas.microsoft.com/office/drawing/2014/main" id="{593FB4AD-FC17-4754-8481-4F2ED8C35FBB}"/>
              </a:ext>
            </a:extLst>
          </p:cNvPr>
          <p:cNvCxnSpPr>
            <a:cxnSpLocks noChangeShapeType="1"/>
          </p:cNvCxnSpPr>
          <p:nvPr userDrawn="1"/>
        </p:nvCxnSpPr>
        <p:spPr bwMode="auto">
          <a:xfrm>
            <a:off x="457200" y="1449388"/>
            <a:ext cx="8229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457200" y="1595438"/>
            <a:ext cx="4038600" cy="450056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95438"/>
            <a:ext cx="4038600" cy="450056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6902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5">
            <a:extLst>
              <a:ext uri="{FF2B5EF4-FFF2-40B4-BE49-F238E27FC236}">
                <a16:creationId xmlns:a16="http://schemas.microsoft.com/office/drawing/2014/main" id="{8BBED21F-5CE2-4616-B8DE-BE3247813013}"/>
              </a:ext>
            </a:extLst>
          </p:cNvPr>
          <p:cNvCxnSpPr>
            <a:cxnSpLocks noChangeShapeType="1"/>
          </p:cNvCxnSpPr>
          <p:nvPr userDrawn="1"/>
        </p:nvCxnSpPr>
        <p:spPr bwMode="auto">
          <a:xfrm>
            <a:off x="457200" y="1449388"/>
            <a:ext cx="8229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630238" y="365125"/>
            <a:ext cx="7886700" cy="1082675"/>
          </a:xfrm>
        </p:spPr>
        <p:txBody>
          <a:bodyPr/>
          <a:lstStyle>
            <a:lvl1pPr>
              <a:defRPr>
                <a:solidFill>
                  <a:schemeClr val="tx1"/>
                </a:solidFill>
              </a:defRPr>
            </a:lvl1pPr>
          </a:lstStyle>
          <a:p>
            <a:r>
              <a:rPr lang="en-US"/>
              <a:t>Click to edit Master title style</a:t>
            </a:r>
          </a:p>
        </p:txBody>
      </p:sp>
      <p:sp>
        <p:nvSpPr>
          <p:cNvPr id="3" name="Text Placeholder 2"/>
          <p:cNvSpPr>
            <a:spLocks noGrp="1"/>
          </p:cNvSpPr>
          <p:nvPr>
            <p:ph type="body" idx="1"/>
          </p:nvPr>
        </p:nvSpPr>
        <p:spPr>
          <a:xfrm>
            <a:off x="630239" y="1681163"/>
            <a:ext cx="386873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9" y="2505079"/>
            <a:ext cx="3868737" cy="359092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9"/>
            <a:ext cx="3887788" cy="359092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013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7">
            <a:extLst>
              <a:ext uri="{FF2B5EF4-FFF2-40B4-BE49-F238E27FC236}">
                <a16:creationId xmlns:a16="http://schemas.microsoft.com/office/drawing/2014/main" id="{D19084FA-9375-443E-9DCD-799AC3FEE4E9}"/>
              </a:ext>
            </a:extLst>
          </p:cNvPr>
          <p:cNvCxnSpPr>
            <a:cxnSpLocks noChangeShapeType="1"/>
          </p:cNvCxnSpPr>
          <p:nvPr userDrawn="1"/>
        </p:nvCxnSpPr>
        <p:spPr bwMode="auto">
          <a:xfrm>
            <a:off x="457200" y="1449388"/>
            <a:ext cx="8229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3131507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87713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0" y="457200"/>
            <a:ext cx="2949575" cy="1600200"/>
          </a:xfrm>
        </p:spPr>
        <p:txBody>
          <a:bodyPr anchor="b"/>
          <a:lstStyle>
            <a:lvl1pPr>
              <a:defRPr sz="3200">
                <a:solidFill>
                  <a:schemeClr val="tx1"/>
                </a:solidFill>
              </a:defRPr>
            </a:lvl1pPr>
          </a:lstStyle>
          <a:p>
            <a:r>
              <a:rPr lang="en-US"/>
              <a:t>Click to edit Master title style</a:t>
            </a:r>
          </a:p>
        </p:txBody>
      </p:sp>
      <p:sp>
        <p:nvSpPr>
          <p:cNvPr id="3" name="Content Placeholder 2"/>
          <p:cNvSpPr>
            <a:spLocks noGrp="1"/>
          </p:cNvSpPr>
          <p:nvPr>
            <p:ph idx="1"/>
          </p:nvPr>
        </p:nvSpPr>
        <p:spPr>
          <a:xfrm>
            <a:off x="3887788" y="987429"/>
            <a:ext cx="4629150" cy="4727575"/>
          </a:xfr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0" y="2057400"/>
            <a:ext cx="2949575" cy="3657600"/>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34841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0" y="457200"/>
            <a:ext cx="2949575" cy="1600200"/>
          </a:xfrm>
        </p:spPr>
        <p:txBody>
          <a:bodyPr anchor="b"/>
          <a:lstStyle>
            <a:lvl1pPr>
              <a:defRPr sz="3200">
                <a:solidFill>
                  <a:schemeClr val="tx1"/>
                </a:solidFill>
              </a:defRPr>
            </a:lvl1pPr>
          </a:lstStyle>
          <a:p>
            <a:r>
              <a:rPr lang="en-US"/>
              <a:t>Click to edit Master title style</a:t>
            </a:r>
          </a:p>
        </p:txBody>
      </p:sp>
      <p:sp>
        <p:nvSpPr>
          <p:cNvPr id="3" name="Picture Placeholder 2"/>
          <p:cNvSpPr>
            <a:spLocks noGrp="1"/>
          </p:cNvSpPr>
          <p:nvPr>
            <p:ph type="pic" idx="1"/>
          </p:nvPr>
        </p:nvSpPr>
        <p:spPr>
          <a:xfrm>
            <a:off x="3887788" y="987429"/>
            <a:ext cx="4629150" cy="4727575"/>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30240" y="2057400"/>
            <a:ext cx="2949575" cy="3657600"/>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01605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8C8CE1F-9ABD-4C02-B850-1E8A201F1DAD}"/>
              </a:ext>
            </a:extLst>
          </p:cNvPr>
          <p:cNvSpPr>
            <a:spLocks noGrp="1"/>
          </p:cNvSpPr>
          <p:nvPr>
            <p:ph type="title"/>
          </p:nvPr>
        </p:nvSpPr>
        <p:spPr bwMode="auto">
          <a:xfrm>
            <a:off x="457200" y="2698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a:extLst>
              <a:ext uri="{FF2B5EF4-FFF2-40B4-BE49-F238E27FC236}">
                <a16:creationId xmlns:a16="http://schemas.microsoft.com/office/drawing/2014/main" id="{3A760390-D5B2-47A2-9182-12675FB01EF3}"/>
              </a:ext>
            </a:extLst>
          </p:cNvPr>
          <p:cNvSpPr>
            <a:spLocks noGrp="1"/>
          </p:cNvSpPr>
          <p:nvPr>
            <p:ph type="body" idx="1"/>
          </p:nvPr>
        </p:nvSpPr>
        <p:spPr bwMode="auto">
          <a:xfrm>
            <a:off x="457200" y="1595438"/>
            <a:ext cx="8229600" cy="450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0"/>
            <a:r>
              <a:rPr lang="en-US" altLang="en-US"/>
              <a:t>Second level</a:t>
            </a:r>
          </a:p>
          <a:p>
            <a:pPr lvl="0"/>
            <a:r>
              <a:rPr lang="en-US" altLang="en-US"/>
              <a:t>Third level</a:t>
            </a:r>
          </a:p>
          <a:p>
            <a:pPr lvl="0"/>
            <a:r>
              <a:rPr lang="en-US" altLang="en-US"/>
              <a:t>Fourth level</a:t>
            </a:r>
          </a:p>
          <a:p>
            <a:pPr lvl="0"/>
            <a:r>
              <a:rPr lang="en-US" altLang="en-US"/>
              <a:t>Fifth level</a:t>
            </a:r>
          </a:p>
        </p:txBody>
      </p:sp>
    </p:spTree>
    <p:extLst>
      <p:ext uri="{BB962C8B-B14F-4D97-AF65-F5344CB8AC3E}">
        <p14:creationId xmlns:p14="http://schemas.microsoft.com/office/powerpoint/2010/main" val="33157995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anose="02020603050405020304" pitchFamily="18" charset="0"/>
        </a:defRPr>
      </a:lvl2pPr>
      <a:lvl3pPr algn="ctr" rtl="0" eaLnBrk="0" fontAlgn="base" hangingPunct="0">
        <a:spcBef>
          <a:spcPct val="0"/>
        </a:spcBef>
        <a:spcAft>
          <a:spcPct val="0"/>
        </a:spcAft>
        <a:defRPr sz="4400">
          <a:solidFill>
            <a:schemeClr val="tx1"/>
          </a:solidFill>
          <a:latin typeface="Times New Roman" panose="02020603050405020304" pitchFamily="18" charset="0"/>
        </a:defRPr>
      </a:lvl3pPr>
      <a:lvl4pPr algn="ctr" rtl="0" eaLnBrk="0" fontAlgn="base" hangingPunct="0">
        <a:spcBef>
          <a:spcPct val="0"/>
        </a:spcBef>
        <a:spcAft>
          <a:spcPct val="0"/>
        </a:spcAft>
        <a:defRPr sz="4400">
          <a:solidFill>
            <a:schemeClr val="tx1"/>
          </a:solidFill>
          <a:latin typeface="Times New Roman" panose="02020603050405020304" pitchFamily="18" charset="0"/>
        </a:defRPr>
      </a:lvl4pPr>
      <a:lvl5pPr algn="ctr" rtl="0" eaLnBrk="0" fontAlgn="base" hangingPunct="0">
        <a:spcBef>
          <a:spcPct val="0"/>
        </a:spcBef>
        <a:spcAft>
          <a:spcPct val="0"/>
        </a:spcAft>
        <a:defRPr sz="4400">
          <a:solidFill>
            <a:schemeClr val="tx1"/>
          </a:solidFill>
          <a:latin typeface="Times New Roman" panose="02020603050405020304" pitchFamily="18" charset="0"/>
        </a:defRPr>
      </a:lvl5pPr>
      <a:lvl6pPr marL="457200" algn="ctr" rtl="0" eaLnBrk="0" fontAlgn="base" hangingPunct="0">
        <a:spcBef>
          <a:spcPct val="0"/>
        </a:spcBef>
        <a:spcAft>
          <a:spcPct val="0"/>
        </a:spcAft>
        <a:defRPr sz="4400">
          <a:solidFill>
            <a:schemeClr val="bg1"/>
          </a:solidFill>
          <a:latin typeface="Times New Roman" panose="02020603050405020304" pitchFamily="18" charset="0"/>
        </a:defRPr>
      </a:lvl6pPr>
      <a:lvl7pPr marL="914400" algn="ctr" rtl="0" eaLnBrk="0" fontAlgn="base" hangingPunct="0">
        <a:spcBef>
          <a:spcPct val="0"/>
        </a:spcBef>
        <a:spcAft>
          <a:spcPct val="0"/>
        </a:spcAft>
        <a:defRPr sz="4400">
          <a:solidFill>
            <a:schemeClr val="bg1"/>
          </a:solidFill>
          <a:latin typeface="Times New Roman" panose="02020603050405020304" pitchFamily="18" charset="0"/>
        </a:defRPr>
      </a:lvl7pPr>
      <a:lvl8pPr marL="1371600" algn="ctr" rtl="0" eaLnBrk="0" fontAlgn="base" hangingPunct="0">
        <a:spcBef>
          <a:spcPct val="0"/>
        </a:spcBef>
        <a:spcAft>
          <a:spcPct val="0"/>
        </a:spcAft>
        <a:defRPr sz="4400">
          <a:solidFill>
            <a:schemeClr val="bg1"/>
          </a:solidFill>
          <a:latin typeface="Times New Roman" panose="02020603050405020304" pitchFamily="18" charset="0"/>
        </a:defRPr>
      </a:lvl8pPr>
      <a:lvl9pPr marL="1828800" algn="ctr" rtl="0" eaLnBrk="0" fontAlgn="base" hangingPunct="0">
        <a:spcBef>
          <a:spcPct val="0"/>
        </a:spcBef>
        <a:spcAft>
          <a:spcPct val="0"/>
        </a:spcAft>
        <a:defRPr sz="4400">
          <a:solidFill>
            <a:schemeClr val="bg1"/>
          </a:solidFill>
          <a:latin typeface="Times New Roman" panose="02020603050405020304" pitchFamily="18"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assbeth.com/"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hyperlink" Target="https://www.cassbeth.com/cleanairbuildings/info-sheet.html"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quora.com/Whats-the-carbon-footprint-of-1-kWh-of-electricity"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ncbi.nlm.nih.gov/pmc/articles/PMC8251269"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ncbi.nlm.nih.gov/pmc/articles/PMC8251269"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amazon.com/Anemometer-Handheld-Detector-Temperature-Windsurfing/dp/B07ZJ38ZMX"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www.cassbeth.com/fvse.html"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docs.google.com/spreadsheets/d/18Kn2h5zS6ivX27-msM2Pdy10HUUWaUAomAaXJJ2FK7w/edit"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www.nationalacademies.org/event/09-16-2020/the-second-gilbert-w-beebe-webinar-safety-and-efficacy-of-uvc-to-fight-covid-19"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C20425AC-7323-AAA1-E8BF-303E65499CC2}"/>
              </a:ext>
            </a:extLst>
          </p:cNvPr>
          <p:cNvSpPr txBox="1">
            <a:spLocks/>
          </p:cNvSpPr>
          <p:nvPr/>
        </p:nvSpPr>
        <p:spPr bwMode="auto">
          <a:xfrm>
            <a:off x="304800" y="4648200"/>
            <a:ext cx="8534400" cy="167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1" hangingPunct="1">
              <a:buNone/>
            </a:pPr>
            <a:r>
              <a:rPr lang="en-US" altLang="en-US" sz="2400" dirty="0"/>
              <a:t>December 2023</a:t>
            </a:r>
          </a:p>
          <a:p>
            <a:pPr marL="0" indent="0" algn="ctr" eaLnBrk="1" hangingPunct="1">
              <a:buNone/>
            </a:pPr>
            <a:endParaRPr lang="en-US" altLang="en-US" sz="2400" dirty="0"/>
          </a:p>
          <a:p>
            <a:pPr marL="0" indent="0" algn="ctr" eaLnBrk="1" hangingPunct="1">
              <a:buNone/>
            </a:pPr>
            <a:r>
              <a:rPr lang="en-US" altLang="en-US" sz="1800" dirty="0"/>
              <a:t>Walter Sobkiw</a:t>
            </a:r>
          </a:p>
          <a:p>
            <a:pPr marL="0" indent="0" algn="ctr" eaLnBrk="1" hangingPunct="1">
              <a:buNone/>
            </a:pPr>
            <a:r>
              <a:rPr lang="en-US" altLang="en-US" sz="1800" dirty="0">
                <a:hlinkClick r:id="rId3"/>
              </a:rPr>
              <a:t>www.cassbeth.com</a:t>
            </a:r>
            <a:r>
              <a:rPr lang="en-US" altLang="en-US" sz="1800" dirty="0"/>
              <a:t> </a:t>
            </a:r>
            <a:endParaRPr lang="en-US" altLang="en-US" sz="2400" dirty="0"/>
          </a:p>
        </p:txBody>
      </p:sp>
      <p:pic>
        <p:nvPicPr>
          <p:cNvPr id="3" name="Picture 2">
            <a:hlinkClick r:id="rId4"/>
            <a:extLst>
              <a:ext uri="{FF2B5EF4-FFF2-40B4-BE49-F238E27FC236}">
                <a16:creationId xmlns:a16="http://schemas.microsoft.com/office/drawing/2014/main" id="{6B57E78A-EEDA-B838-A516-138652F075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1189" y="3429000"/>
            <a:ext cx="1441622" cy="10668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74395ABB-A650-710D-948D-3556A6D0AE96}"/>
              </a:ext>
            </a:extLst>
          </p:cNvPr>
          <p:cNvSpPr txBox="1">
            <a:spLocks/>
          </p:cNvSpPr>
          <p:nvPr/>
        </p:nvSpPr>
        <p:spPr bwMode="auto">
          <a:xfrm>
            <a:off x="685800" y="1752600"/>
            <a:ext cx="7772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anose="02020603050405020304" pitchFamily="18" charset="0"/>
              </a:defRPr>
            </a:lvl2pPr>
            <a:lvl3pPr algn="ctr" rtl="0" eaLnBrk="0" fontAlgn="base" hangingPunct="0">
              <a:spcBef>
                <a:spcPct val="0"/>
              </a:spcBef>
              <a:spcAft>
                <a:spcPct val="0"/>
              </a:spcAft>
              <a:defRPr sz="4400">
                <a:solidFill>
                  <a:schemeClr val="tx1"/>
                </a:solidFill>
                <a:latin typeface="Times New Roman" panose="02020603050405020304" pitchFamily="18" charset="0"/>
              </a:defRPr>
            </a:lvl3pPr>
            <a:lvl4pPr algn="ctr" rtl="0" eaLnBrk="0" fontAlgn="base" hangingPunct="0">
              <a:spcBef>
                <a:spcPct val="0"/>
              </a:spcBef>
              <a:spcAft>
                <a:spcPct val="0"/>
              </a:spcAft>
              <a:defRPr sz="4400">
                <a:solidFill>
                  <a:schemeClr val="tx1"/>
                </a:solidFill>
                <a:latin typeface="Times New Roman" panose="02020603050405020304" pitchFamily="18" charset="0"/>
              </a:defRPr>
            </a:lvl4pPr>
            <a:lvl5pPr algn="ctr" rtl="0" eaLnBrk="0" fontAlgn="base" hangingPunct="0">
              <a:spcBef>
                <a:spcPct val="0"/>
              </a:spcBef>
              <a:spcAft>
                <a:spcPct val="0"/>
              </a:spcAft>
              <a:defRPr sz="4400">
                <a:solidFill>
                  <a:schemeClr val="tx1"/>
                </a:solidFill>
                <a:latin typeface="Times New Roman" panose="02020603050405020304" pitchFamily="18" charset="0"/>
              </a:defRPr>
            </a:lvl5pPr>
            <a:lvl6pPr marL="457200" algn="ctr" rtl="0" eaLnBrk="0" fontAlgn="base" hangingPunct="0">
              <a:spcBef>
                <a:spcPct val="0"/>
              </a:spcBef>
              <a:spcAft>
                <a:spcPct val="0"/>
              </a:spcAft>
              <a:defRPr sz="4400">
                <a:solidFill>
                  <a:schemeClr val="bg1"/>
                </a:solidFill>
                <a:latin typeface="Times New Roman" panose="02020603050405020304" pitchFamily="18" charset="0"/>
              </a:defRPr>
            </a:lvl6pPr>
            <a:lvl7pPr marL="914400" algn="ctr" rtl="0" eaLnBrk="0" fontAlgn="base" hangingPunct="0">
              <a:spcBef>
                <a:spcPct val="0"/>
              </a:spcBef>
              <a:spcAft>
                <a:spcPct val="0"/>
              </a:spcAft>
              <a:defRPr sz="4400">
                <a:solidFill>
                  <a:schemeClr val="bg1"/>
                </a:solidFill>
                <a:latin typeface="Times New Roman" panose="02020603050405020304" pitchFamily="18" charset="0"/>
              </a:defRPr>
            </a:lvl7pPr>
            <a:lvl8pPr marL="1371600" algn="ctr" rtl="0" eaLnBrk="0" fontAlgn="base" hangingPunct="0">
              <a:spcBef>
                <a:spcPct val="0"/>
              </a:spcBef>
              <a:spcAft>
                <a:spcPct val="0"/>
              </a:spcAft>
              <a:defRPr sz="4400">
                <a:solidFill>
                  <a:schemeClr val="bg1"/>
                </a:solidFill>
                <a:latin typeface="Times New Roman" panose="02020603050405020304" pitchFamily="18" charset="0"/>
              </a:defRPr>
            </a:lvl8pPr>
            <a:lvl9pPr marL="1828800" algn="ctr" rtl="0" eaLnBrk="0" fontAlgn="base" hangingPunct="0">
              <a:spcBef>
                <a:spcPct val="0"/>
              </a:spcBef>
              <a:spcAft>
                <a:spcPct val="0"/>
              </a:spcAft>
              <a:defRPr sz="4400">
                <a:solidFill>
                  <a:schemeClr val="bg1"/>
                </a:solidFill>
                <a:latin typeface="Times New Roman" panose="02020603050405020304" pitchFamily="18" charset="0"/>
              </a:defRPr>
            </a:lvl9pPr>
          </a:lstStyle>
          <a:p>
            <a:pPr eaLnBrk="1" hangingPunct="1"/>
            <a:r>
              <a:rPr lang="en-US" altLang="en-US" sz="4000" dirty="0"/>
              <a:t>Climate Action Plan (CAP)</a:t>
            </a:r>
          </a:p>
          <a:p>
            <a:pPr eaLnBrk="1" hangingPunct="1"/>
            <a:r>
              <a:rPr lang="en-US" altLang="en-US" sz="4000" dirty="0"/>
              <a:t>Facility Ventilation Carbon Footprint</a:t>
            </a:r>
            <a:endParaRPr lang="en-US" altLang="en-US" sz="6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01160-B519-BC92-2B41-800E2CCBBF19}"/>
              </a:ext>
            </a:extLst>
          </p:cNvPr>
          <p:cNvSpPr>
            <a:spLocks noGrp="1"/>
          </p:cNvSpPr>
          <p:nvPr>
            <p:ph type="title"/>
          </p:nvPr>
        </p:nvSpPr>
        <p:spPr/>
        <p:txBody>
          <a:bodyPr/>
          <a:lstStyle/>
          <a:p>
            <a:r>
              <a:rPr lang="en-US" dirty="0"/>
              <a:t>Ventilation and Power Model</a:t>
            </a:r>
          </a:p>
        </p:txBody>
      </p:sp>
      <p:sp>
        <p:nvSpPr>
          <p:cNvPr id="3" name="Content Placeholder 2">
            <a:extLst>
              <a:ext uri="{FF2B5EF4-FFF2-40B4-BE49-F238E27FC236}">
                <a16:creationId xmlns:a16="http://schemas.microsoft.com/office/drawing/2014/main" id="{35431F3E-4A43-D965-F84C-0321726E1DAC}"/>
              </a:ext>
            </a:extLst>
          </p:cNvPr>
          <p:cNvSpPr>
            <a:spLocks noGrp="1"/>
          </p:cNvSpPr>
          <p:nvPr>
            <p:ph idx="1"/>
          </p:nvPr>
        </p:nvSpPr>
        <p:spPr/>
        <p:txBody>
          <a:bodyPr>
            <a:normAutofit/>
          </a:bodyPr>
          <a:lstStyle/>
          <a:p>
            <a:r>
              <a:rPr lang="en-US" sz="2400" dirty="0"/>
              <a:t>Eventually CAP should quantify the facility carbon footprints</a:t>
            </a:r>
          </a:p>
          <a:p>
            <a:r>
              <a:rPr lang="en-US" sz="2400" dirty="0"/>
              <a:t>Ventilation requires power with a carbon footprint</a:t>
            </a:r>
          </a:p>
          <a:p>
            <a:r>
              <a:rPr lang="en-US" sz="2400" dirty="0"/>
              <a:t>Ventilation levels must be tied to ventilation carbon footprint</a:t>
            </a:r>
          </a:p>
          <a:p>
            <a:r>
              <a:rPr lang="en-US" sz="2400" dirty="0"/>
              <a:t>Cannot have poor ventilation to claim low carbon footprint</a:t>
            </a:r>
          </a:p>
          <a:p>
            <a:r>
              <a:rPr lang="en-US" sz="2400" dirty="0"/>
              <a:t>Model identifies ventilation power Vs. ventilation levels</a:t>
            </a:r>
          </a:p>
          <a:p>
            <a:r>
              <a:rPr lang="en-US" sz="2400" dirty="0"/>
              <a:t>Model assumes facility ventilation levels and ceiling heights</a:t>
            </a:r>
          </a:p>
          <a:p>
            <a:r>
              <a:rPr lang="en-US" sz="2400" dirty="0"/>
              <a:t>Assumptions need to become actual data</a:t>
            </a:r>
          </a:p>
          <a:p>
            <a:pPr lvl="1"/>
            <a:r>
              <a:rPr lang="en-US" sz="2000" dirty="0"/>
              <a:t>Measure ventilation levels in each room</a:t>
            </a:r>
          </a:p>
          <a:p>
            <a:pPr lvl="1"/>
            <a:r>
              <a:rPr lang="en-US" sz="2000" dirty="0"/>
              <a:t>Determine ceiling heights for accurate cubic feet</a:t>
            </a:r>
          </a:p>
          <a:p>
            <a:pPr lvl="1"/>
            <a:r>
              <a:rPr lang="en-US" sz="2000" dirty="0"/>
              <a:t>Measure ventilation power (rather than use design data for watts/CFM)</a:t>
            </a:r>
          </a:p>
        </p:txBody>
      </p:sp>
    </p:spTree>
    <p:extLst>
      <p:ext uri="{BB962C8B-B14F-4D97-AF65-F5344CB8AC3E}">
        <p14:creationId xmlns:p14="http://schemas.microsoft.com/office/powerpoint/2010/main" val="3050117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85FA8-8F75-C90D-6A3D-93FB91798116}"/>
              </a:ext>
            </a:extLst>
          </p:cNvPr>
          <p:cNvSpPr>
            <a:spLocks noGrp="1"/>
          </p:cNvSpPr>
          <p:nvPr>
            <p:ph type="title"/>
          </p:nvPr>
        </p:nvSpPr>
        <p:spPr/>
        <p:txBody>
          <a:bodyPr/>
          <a:lstStyle/>
          <a:p>
            <a:r>
              <a:rPr lang="en-US" dirty="0"/>
              <a:t>There are Two Static Models</a:t>
            </a:r>
          </a:p>
        </p:txBody>
      </p:sp>
      <p:sp>
        <p:nvSpPr>
          <p:cNvPr id="3" name="Content Placeholder 2">
            <a:extLst>
              <a:ext uri="{FF2B5EF4-FFF2-40B4-BE49-F238E27FC236}">
                <a16:creationId xmlns:a16="http://schemas.microsoft.com/office/drawing/2014/main" id="{BE717A3F-F35B-3B6F-CDAE-6EE49A4F2253}"/>
              </a:ext>
            </a:extLst>
          </p:cNvPr>
          <p:cNvSpPr>
            <a:spLocks noGrp="1"/>
          </p:cNvSpPr>
          <p:nvPr>
            <p:ph idx="1"/>
          </p:nvPr>
        </p:nvSpPr>
        <p:spPr/>
        <p:txBody>
          <a:bodyPr/>
          <a:lstStyle/>
          <a:p>
            <a:r>
              <a:rPr lang="en-US" sz="2400" dirty="0"/>
              <a:t>Fine Grain Model</a:t>
            </a:r>
          </a:p>
          <a:p>
            <a:pPr lvl="1"/>
            <a:r>
              <a:rPr lang="en-US" sz="2000" dirty="0"/>
              <a:t>Data captured for each room in a building</a:t>
            </a:r>
          </a:p>
          <a:p>
            <a:pPr lvl="1"/>
            <a:r>
              <a:rPr lang="en-US" sz="2000" dirty="0"/>
              <a:t>All rooms are summed for a building result</a:t>
            </a:r>
          </a:p>
          <a:p>
            <a:pPr lvl="1"/>
            <a:r>
              <a:rPr lang="en-US" sz="2000" dirty="0"/>
              <a:t>Initially based on assumed data</a:t>
            </a:r>
          </a:p>
          <a:p>
            <a:pPr lvl="1"/>
            <a:r>
              <a:rPr lang="en-US" sz="2000" dirty="0"/>
              <a:t>Once room data is captured using QIIs, results are actual</a:t>
            </a:r>
          </a:p>
          <a:p>
            <a:pPr lvl="1"/>
            <a:r>
              <a:rPr lang="en-US" sz="2000" dirty="0"/>
              <a:t>This will surface rooms with poor ventilation</a:t>
            </a:r>
          </a:p>
          <a:p>
            <a:r>
              <a:rPr lang="en-US" sz="2400" dirty="0"/>
              <a:t>Coarse Grain Model</a:t>
            </a:r>
          </a:p>
          <a:p>
            <a:pPr lvl="1"/>
            <a:r>
              <a:rPr lang="en-US" sz="2000" dirty="0"/>
              <a:t>Power and square feet data given for building</a:t>
            </a:r>
          </a:p>
          <a:p>
            <a:pPr lvl="1"/>
            <a:r>
              <a:rPr lang="en-US" sz="2000" dirty="0"/>
              <a:t>Desired building ACH &amp; eACH levels are selected</a:t>
            </a:r>
          </a:p>
          <a:p>
            <a:pPr lvl="1"/>
            <a:r>
              <a:rPr lang="en-US" sz="2000" dirty="0"/>
              <a:t>Ventilation power needs are back calculated</a:t>
            </a:r>
          </a:p>
          <a:p>
            <a:pPr lvl="1"/>
            <a:r>
              <a:rPr lang="en-US" sz="2000" dirty="0"/>
              <a:t>This will not surface rooms with poor ventilation</a:t>
            </a:r>
          </a:p>
          <a:p>
            <a:pPr lvl="1"/>
            <a:r>
              <a:rPr lang="en-US" sz="2000" dirty="0"/>
              <a:t>This is a broad view with limited insights but quick and easy</a:t>
            </a:r>
            <a:endParaRPr lang="en-US" sz="2400" dirty="0"/>
          </a:p>
        </p:txBody>
      </p:sp>
    </p:spTree>
    <p:extLst>
      <p:ext uri="{BB962C8B-B14F-4D97-AF65-F5344CB8AC3E}">
        <p14:creationId xmlns:p14="http://schemas.microsoft.com/office/powerpoint/2010/main" val="3537689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20222-5E1B-5BC5-1FA6-BE270777BE2D}"/>
              </a:ext>
            </a:extLst>
          </p:cNvPr>
          <p:cNvSpPr>
            <a:spLocks noGrp="1"/>
          </p:cNvSpPr>
          <p:nvPr>
            <p:ph type="title"/>
          </p:nvPr>
        </p:nvSpPr>
        <p:spPr/>
        <p:txBody>
          <a:bodyPr/>
          <a:lstStyle/>
          <a:p>
            <a:r>
              <a:rPr lang="en-US" sz="4000" dirty="0"/>
              <a:t>Example Model Results</a:t>
            </a:r>
          </a:p>
        </p:txBody>
      </p:sp>
      <p:sp>
        <p:nvSpPr>
          <p:cNvPr id="4" name="Content Placeholder 2">
            <a:extLst>
              <a:ext uri="{FF2B5EF4-FFF2-40B4-BE49-F238E27FC236}">
                <a16:creationId xmlns:a16="http://schemas.microsoft.com/office/drawing/2014/main" id="{EFB8EF86-D28B-7796-DE11-D484690E15D9}"/>
              </a:ext>
            </a:extLst>
          </p:cNvPr>
          <p:cNvSpPr txBox="1">
            <a:spLocks/>
          </p:cNvSpPr>
          <p:nvPr/>
        </p:nvSpPr>
        <p:spPr bwMode="auto">
          <a:xfrm>
            <a:off x="609600" y="4114800"/>
            <a:ext cx="4419600" cy="2283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u="sng" dirty="0"/>
              <a:t>Assumptions</a:t>
            </a:r>
          </a:p>
          <a:p>
            <a:r>
              <a:rPr lang="en-US" sz="2000" dirty="0"/>
              <a:t>Room Height</a:t>
            </a:r>
          </a:p>
          <a:p>
            <a:r>
              <a:rPr lang="en-US" sz="2000" dirty="0"/>
              <a:t>Room CFM</a:t>
            </a:r>
          </a:p>
          <a:p>
            <a:r>
              <a:rPr lang="en-US" sz="2000" dirty="0"/>
              <a:t>Mech Watts / CFM</a:t>
            </a:r>
          </a:p>
          <a:p>
            <a:r>
              <a:rPr lang="en-US" sz="2000" dirty="0"/>
              <a:t>UV Watts / Cu-Ft</a:t>
            </a:r>
          </a:p>
          <a:p>
            <a:r>
              <a:rPr lang="en-US" sz="2000" dirty="0"/>
              <a:t>Fine Grain baseline has failed rooms</a:t>
            </a:r>
          </a:p>
          <a:p>
            <a:endParaRPr lang="en-US" sz="2000" dirty="0"/>
          </a:p>
        </p:txBody>
      </p:sp>
      <p:sp>
        <p:nvSpPr>
          <p:cNvPr id="5" name="Content Placeholder 2">
            <a:extLst>
              <a:ext uri="{FF2B5EF4-FFF2-40B4-BE49-F238E27FC236}">
                <a16:creationId xmlns:a16="http://schemas.microsoft.com/office/drawing/2014/main" id="{C4F3871C-76D1-7039-B9FA-F30AC0A0E891}"/>
              </a:ext>
            </a:extLst>
          </p:cNvPr>
          <p:cNvSpPr txBox="1">
            <a:spLocks/>
          </p:cNvSpPr>
          <p:nvPr/>
        </p:nvSpPr>
        <p:spPr bwMode="auto">
          <a:xfrm>
            <a:off x="4343400" y="4114800"/>
            <a:ext cx="4648200" cy="2283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u="sng" dirty="0"/>
              <a:t>Givens</a:t>
            </a:r>
          </a:p>
          <a:p>
            <a:r>
              <a:rPr lang="en-US" sz="2000" dirty="0"/>
              <a:t>Square Feet</a:t>
            </a:r>
          </a:p>
          <a:p>
            <a:pPr marL="0" indent="0">
              <a:buNone/>
            </a:pPr>
            <a:r>
              <a:rPr lang="en-US" sz="2000" u="sng" dirty="0"/>
              <a:t>Givens shown in spreadsheet</a:t>
            </a:r>
          </a:p>
          <a:p>
            <a:r>
              <a:rPr lang="en-US" sz="2000" dirty="0"/>
              <a:t>Bld</a:t>
            </a:r>
            <a:r>
              <a:rPr lang="fr-FR" sz="2000" dirty="0"/>
              <a:t> Avg kWh/Mon </a:t>
            </a:r>
            <a:r>
              <a:rPr lang="en-US" sz="2000" dirty="0"/>
              <a:t>actual</a:t>
            </a:r>
          </a:p>
          <a:p>
            <a:r>
              <a:rPr lang="fr-FR" sz="2000" dirty="0"/>
              <a:t>Green Bld Avg kWh/Mon </a:t>
            </a:r>
            <a:r>
              <a:rPr lang="en-US" sz="2000" dirty="0"/>
              <a:t>actual</a:t>
            </a:r>
          </a:p>
          <a:p>
            <a:endParaRPr lang="en-US" sz="2000" dirty="0"/>
          </a:p>
        </p:txBody>
      </p:sp>
      <p:graphicFrame>
        <p:nvGraphicFramePr>
          <p:cNvPr id="6" name="Table 5">
            <a:extLst>
              <a:ext uri="{FF2B5EF4-FFF2-40B4-BE49-F238E27FC236}">
                <a16:creationId xmlns:a16="http://schemas.microsoft.com/office/drawing/2014/main" id="{0ABFB976-1E9D-79DB-1B58-51616A9F3A6A}"/>
              </a:ext>
            </a:extLst>
          </p:cNvPr>
          <p:cNvGraphicFramePr>
            <a:graphicFrameLocks noGrp="1"/>
          </p:cNvGraphicFramePr>
          <p:nvPr>
            <p:extLst>
              <p:ext uri="{D42A27DB-BD31-4B8C-83A1-F6EECF244321}">
                <p14:modId xmlns:p14="http://schemas.microsoft.com/office/powerpoint/2010/main" val="1209503558"/>
              </p:ext>
            </p:extLst>
          </p:nvPr>
        </p:nvGraphicFramePr>
        <p:xfrm>
          <a:off x="609600" y="1676400"/>
          <a:ext cx="7924802" cy="2733619"/>
        </p:xfrm>
        <a:graphic>
          <a:graphicData uri="http://schemas.openxmlformats.org/drawingml/2006/table">
            <a:tbl>
              <a:tblPr>
                <a:tableStyleId>{F5AB1C69-6EDB-4FF4-983F-18BD219EF322}</a:tableStyleId>
              </a:tblPr>
              <a:tblGrid>
                <a:gridCol w="1155324">
                  <a:extLst>
                    <a:ext uri="{9D8B030D-6E8A-4147-A177-3AD203B41FA5}">
                      <a16:colId xmlns:a16="http://schemas.microsoft.com/office/drawing/2014/main" val="644945273"/>
                    </a:ext>
                  </a:extLst>
                </a:gridCol>
                <a:gridCol w="1155324">
                  <a:extLst>
                    <a:ext uri="{9D8B030D-6E8A-4147-A177-3AD203B41FA5}">
                      <a16:colId xmlns:a16="http://schemas.microsoft.com/office/drawing/2014/main" val="1603938940"/>
                    </a:ext>
                  </a:extLst>
                </a:gridCol>
                <a:gridCol w="1346952">
                  <a:extLst>
                    <a:ext uri="{9D8B030D-6E8A-4147-A177-3AD203B41FA5}">
                      <a16:colId xmlns:a16="http://schemas.microsoft.com/office/drawing/2014/main" val="2517419963"/>
                    </a:ext>
                  </a:extLst>
                </a:gridCol>
                <a:gridCol w="1066800">
                  <a:extLst>
                    <a:ext uri="{9D8B030D-6E8A-4147-A177-3AD203B41FA5}">
                      <a16:colId xmlns:a16="http://schemas.microsoft.com/office/drawing/2014/main" val="1844364898"/>
                    </a:ext>
                  </a:extLst>
                </a:gridCol>
                <a:gridCol w="1124428">
                  <a:extLst>
                    <a:ext uri="{9D8B030D-6E8A-4147-A177-3AD203B41FA5}">
                      <a16:colId xmlns:a16="http://schemas.microsoft.com/office/drawing/2014/main" val="3434948513"/>
                    </a:ext>
                  </a:extLst>
                </a:gridCol>
                <a:gridCol w="2075974">
                  <a:extLst>
                    <a:ext uri="{9D8B030D-6E8A-4147-A177-3AD203B41FA5}">
                      <a16:colId xmlns:a16="http://schemas.microsoft.com/office/drawing/2014/main" val="1274337927"/>
                    </a:ext>
                  </a:extLst>
                </a:gridCol>
              </a:tblGrid>
              <a:tr h="685800">
                <a:tc>
                  <a:txBody>
                    <a:bodyPr/>
                    <a:lstStyle/>
                    <a:p>
                      <a:pPr algn="ctr" fontAlgn="b"/>
                      <a:r>
                        <a:rPr lang="en-US" sz="1800" b="1" u="none" strike="noStrike" dirty="0">
                          <a:effectLst/>
                        </a:rPr>
                        <a:t>Scenario</a:t>
                      </a:r>
                      <a:endParaRPr lang="en-US"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u="none" strike="noStrike" dirty="0">
                          <a:effectLst/>
                        </a:rPr>
                        <a:t>Fine Grain Power</a:t>
                      </a:r>
                      <a:endParaRPr lang="en-US"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u="none" strike="noStrike" dirty="0">
                          <a:effectLst/>
                        </a:rPr>
                        <a:t>Coarse Grain Power</a:t>
                      </a:r>
                      <a:endParaRPr lang="en-US"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u="none" strike="noStrike" dirty="0">
                          <a:effectLst/>
                        </a:rPr>
                        <a:t>Fine Grain ACH</a:t>
                      </a:r>
                      <a:endParaRPr lang="en-US"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u="none" strike="noStrike" dirty="0">
                          <a:effectLst/>
                        </a:rPr>
                        <a:t>Coarse Grain ACH</a:t>
                      </a:r>
                      <a:endParaRPr lang="en-US"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u="none" strike="noStrike" dirty="0">
                          <a:effectLst/>
                        </a:rPr>
                        <a:t>Rating</a:t>
                      </a:r>
                      <a:endParaRPr lang="en-US"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0561097"/>
                  </a:ext>
                </a:extLst>
              </a:tr>
              <a:tr h="600075">
                <a:tc>
                  <a:txBody>
                    <a:bodyPr/>
                    <a:lstStyle/>
                    <a:p>
                      <a:pPr algn="l" fontAlgn="b"/>
                      <a:r>
                        <a:rPr lang="en-US" sz="2000" u="none" strike="noStrike" dirty="0">
                          <a:effectLst/>
                        </a:rPr>
                        <a:t>Baseline</a:t>
                      </a:r>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28,179</a:t>
                      </a:r>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29,277</a:t>
                      </a:r>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3.4</a:t>
                      </a:r>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rPr>
                        <a:t>4.0</a:t>
                      </a:r>
                      <a:endParaRPr lang="en-US" sz="20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Poor</a:t>
                      </a:r>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2875824"/>
                  </a:ext>
                </a:extLst>
              </a:tr>
              <a:tr h="341485">
                <a:tc>
                  <a:txBody>
                    <a:bodyPr/>
                    <a:lstStyle/>
                    <a:p>
                      <a:pPr algn="l" fontAlgn="b"/>
                      <a:r>
                        <a:rPr lang="en-US" sz="2000" u="none" strike="noStrike">
                          <a:effectLst/>
                        </a:rPr>
                        <a:t>Arch A</a:t>
                      </a:r>
                      <a:endParaRPr lang="en-US" sz="20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39,351</a:t>
                      </a:r>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rPr>
                        <a:t>36,596</a:t>
                      </a:r>
                      <a:endParaRPr lang="en-US" sz="20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5.1</a:t>
                      </a:r>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rPr>
                        <a:t>5.0</a:t>
                      </a:r>
                      <a:endParaRPr lang="en-US" sz="20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CDC LVL</a:t>
                      </a:r>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6189902"/>
                  </a:ext>
                </a:extLst>
              </a:tr>
              <a:tr h="341485">
                <a:tc>
                  <a:txBody>
                    <a:bodyPr/>
                    <a:lstStyle/>
                    <a:p>
                      <a:pPr algn="l" fontAlgn="b"/>
                      <a:r>
                        <a:rPr lang="en-US" sz="2000" u="none" strike="noStrike">
                          <a:effectLst/>
                        </a:rPr>
                        <a:t>Arch B</a:t>
                      </a:r>
                      <a:endParaRPr lang="en-US" sz="20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30,028</a:t>
                      </a:r>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30,498</a:t>
                      </a:r>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5.1</a:t>
                      </a:r>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5.0</a:t>
                      </a:r>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CDC LVL</a:t>
                      </a:r>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6175979"/>
                  </a:ext>
                </a:extLst>
              </a:tr>
              <a:tr h="618089">
                <a:tc>
                  <a:txBody>
                    <a:bodyPr/>
                    <a:lstStyle/>
                    <a:p>
                      <a:pPr algn="l" fontAlgn="b"/>
                      <a:r>
                        <a:rPr lang="en-US" sz="2000" u="none" strike="noStrike">
                          <a:effectLst/>
                        </a:rPr>
                        <a:t>Arch C</a:t>
                      </a:r>
                      <a:endParaRPr lang="en-US" sz="20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38,074</a:t>
                      </a:r>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39,051</a:t>
                      </a:r>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12.0</a:t>
                      </a:r>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rPr>
                        <a:t>12.0</a:t>
                      </a:r>
                      <a:endParaRPr lang="en-US" sz="20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CDC Airborne LVL</a:t>
                      </a:r>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269339"/>
                  </a:ext>
                </a:extLst>
              </a:tr>
            </a:tbl>
          </a:graphicData>
        </a:graphic>
      </p:graphicFrame>
    </p:spTree>
    <p:extLst>
      <p:ext uri="{BB962C8B-B14F-4D97-AF65-F5344CB8AC3E}">
        <p14:creationId xmlns:p14="http://schemas.microsoft.com/office/powerpoint/2010/main" val="398683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40680-CC23-85E9-4137-93DE3B221E5B}"/>
              </a:ext>
            </a:extLst>
          </p:cNvPr>
          <p:cNvSpPr>
            <a:spLocks noGrp="1"/>
          </p:cNvSpPr>
          <p:nvPr>
            <p:ph type="title"/>
          </p:nvPr>
        </p:nvSpPr>
        <p:spPr/>
        <p:txBody>
          <a:bodyPr/>
          <a:lstStyle/>
          <a:p>
            <a:r>
              <a:rPr lang="en-US" dirty="0"/>
              <a:t>CO2 per kWh</a:t>
            </a:r>
          </a:p>
        </p:txBody>
      </p:sp>
      <p:graphicFrame>
        <p:nvGraphicFramePr>
          <p:cNvPr id="4" name="Content Placeholder 3">
            <a:extLst>
              <a:ext uri="{FF2B5EF4-FFF2-40B4-BE49-F238E27FC236}">
                <a16:creationId xmlns:a16="http://schemas.microsoft.com/office/drawing/2014/main" id="{5EC1CB01-CC7D-C054-CD63-348979172B02}"/>
              </a:ext>
            </a:extLst>
          </p:cNvPr>
          <p:cNvGraphicFramePr>
            <a:graphicFrameLocks noGrp="1"/>
          </p:cNvGraphicFramePr>
          <p:nvPr>
            <p:ph idx="1"/>
          </p:nvPr>
        </p:nvGraphicFramePr>
        <p:xfrm>
          <a:off x="990600" y="1676395"/>
          <a:ext cx="6934200" cy="4495805"/>
        </p:xfrm>
        <a:graphic>
          <a:graphicData uri="http://schemas.openxmlformats.org/drawingml/2006/table">
            <a:tbl>
              <a:tblPr>
                <a:tableStyleId>{F5AB1C69-6EDB-4FF4-983F-18BD219EF322}</a:tableStyleId>
              </a:tblPr>
              <a:tblGrid>
                <a:gridCol w="1017944">
                  <a:extLst>
                    <a:ext uri="{9D8B030D-6E8A-4147-A177-3AD203B41FA5}">
                      <a16:colId xmlns:a16="http://schemas.microsoft.com/office/drawing/2014/main" val="2301794298"/>
                    </a:ext>
                  </a:extLst>
                </a:gridCol>
                <a:gridCol w="1004893">
                  <a:extLst>
                    <a:ext uri="{9D8B030D-6E8A-4147-A177-3AD203B41FA5}">
                      <a16:colId xmlns:a16="http://schemas.microsoft.com/office/drawing/2014/main" val="3482001641"/>
                    </a:ext>
                  </a:extLst>
                </a:gridCol>
                <a:gridCol w="1583469">
                  <a:extLst>
                    <a:ext uri="{9D8B030D-6E8A-4147-A177-3AD203B41FA5}">
                      <a16:colId xmlns:a16="http://schemas.microsoft.com/office/drawing/2014/main" val="4199840995"/>
                    </a:ext>
                  </a:extLst>
                </a:gridCol>
                <a:gridCol w="1252854">
                  <a:extLst>
                    <a:ext uri="{9D8B030D-6E8A-4147-A177-3AD203B41FA5}">
                      <a16:colId xmlns:a16="http://schemas.microsoft.com/office/drawing/2014/main" val="4001518569"/>
                    </a:ext>
                  </a:extLst>
                </a:gridCol>
                <a:gridCol w="2075040">
                  <a:extLst>
                    <a:ext uri="{9D8B030D-6E8A-4147-A177-3AD203B41FA5}">
                      <a16:colId xmlns:a16="http://schemas.microsoft.com/office/drawing/2014/main" val="3344004293"/>
                    </a:ext>
                  </a:extLst>
                </a:gridCol>
              </a:tblGrid>
              <a:tr h="301732">
                <a:tc gridSpan="2">
                  <a:txBody>
                    <a:bodyPr/>
                    <a:lstStyle/>
                    <a:p>
                      <a:pPr algn="ctr" fontAlgn="ctr"/>
                      <a:r>
                        <a:rPr lang="en-US" sz="1600" b="1" u="none" strike="noStrike" dirty="0">
                          <a:effectLst/>
                        </a:rPr>
                        <a:t>Type of Powerplant</a:t>
                      </a:r>
                      <a:endParaRPr lang="en-US" sz="1600" b="1"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3">
                  <a:txBody>
                    <a:bodyPr/>
                    <a:lstStyle/>
                    <a:p>
                      <a:pPr algn="l" fontAlgn="ctr"/>
                      <a:endParaRPr lang="en-US" sz="1600" b="1"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ctr"/>
                      <a:endParaRPr lang="en-US" sz="1600" b="1" i="0" u="none" strike="noStrike">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ctr"/>
                      <a:endParaRPr lang="en-US" sz="1600" b="1"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9586774"/>
                  </a:ext>
                </a:extLst>
              </a:tr>
              <a:tr h="573289">
                <a:tc>
                  <a:txBody>
                    <a:bodyPr/>
                    <a:lstStyle/>
                    <a:p>
                      <a:pPr algn="ctr" fontAlgn="ctr"/>
                      <a:r>
                        <a:rPr lang="en-US" sz="1600" b="1" u="none" strike="noStrike" dirty="0">
                          <a:effectLst/>
                        </a:rPr>
                        <a:t>Fuel</a:t>
                      </a:r>
                      <a:endParaRPr lang="en-US" sz="1600" b="1"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u="none" strike="noStrike">
                          <a:effectLst/>
                        </a:rPr>
                        <a:t>Efficiency</a:t>
                      </a:r>
                      <a:endParaRPr lang="en-US" sz="1600" b="1" i="0" u="none" strike="noStrike">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u="none" strike="noStrike" dirty="0">
                          <a:effectLst/>
                        </a:rPr>
                        <a:t>Percentage Used in United States</a:t>
                      </a:r>
                      <a:endParaRPr lang="en-US" sz="1600" b="1"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u="none" strike="noStrike" dirty="0">
                          <a:effectLst/>
                        </a:rPr>
                        <a:t>Total Energy (Billion kWh)</a:t>
                      </a:r>
                      <a:endParaRPr lang="en-US" sz="1600" b="1"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u="none" strike="noStrike" dirty="0">
                          <a:effectLst/>
                        </a:rPr>
                        <a:t>CO2 per kWh Created by Powerplant (lbs.)</a:t>
                      </a:r>
                      <a:endParaRPr lang="en-US" sz="1600" b="1"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6679991"/>
                  </a:ext>
                </a:extLst>
              </a:tr>
              <a:tr h="301732">
                <a:tc>
                  <a:txBody>
                    <a:bodyPr/>
                    <a:lstStyle/>
                    <a:p>
                      <a:pPr algn="l" fontAlgn="ctr"/>
                      <a:r>
                        <a:rPr lang="en-US" sz="1600" u="none" strike="noStrike">
                          <a:effectLst/>
                        </a:rPr>
                        <a:t>Natural Gas</a:t>
                      </a:r>
                      <a:endParaRPr lang="en-US" sz="1600" b="0" i="0" u="none" strike="noStrike">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effectLst/>
                        </a:rPr>
                        <a:t>38%</a:t>
                      </a:r>
                      <a:endParaRPr lang="en-US" sz="1600" b="0" i="0" u="none" strike="noStrike">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38.60%</a:t>
                      </a:r>
                      <a:endParaRPr lang="en-US" sz="16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effectLst/>
                        </a:rPr>
                        <a:t>1.575</a:t>
                      </a:r>
                      <a:endParaRPr lang="en-US" sz="1600" b="0" i="0" u="none" strike="noStrike">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effectLst/>
                        </a:rPr>
                        <a:t>0.9</a:t>
                      </a:r>
                      <a:endParaRPr lang="en-US" sz="1600" b="0" i="0" u="none" strike="noStrike">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182715"/>
                  </a:ext>
                </a:extLst>
              </a:tr>
              <a:tr h="301732">
                <a:tc>
                  <a:txBody>
                    <a:bodyPr/>
                    <a:lstStyle/>
                    <a:p>
                      <a:pPr algn="l" fontAlgn="ctr"/>
                      <a:r>
                        <a:rPr lang="en-US" sz="1600" u="none" strike="noStrike">
                          <a:effectLst/>
                        </a:rPr>
                        <a:t>Coal</a:t>
                      </a:r>
                      <a:endParaRPr lang="en-US" sz="1600" b="0" i="0" u="none" strike="noStrike">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effectLst/>
                        </a:rPr>
                        <a:t>29%</a:t>
                      </a:r>
                      <a:endParaRPr lang="en-US" sz="1600" b="0" i="0" u="none" strike="noStrike">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effectLst/>
                        </a:rPr>
                        <a:t>21.80%</a:t>
                      </a:r>
                      <a:endParaRPr lang="en-US" sz="1600" b="0" i="0" u="none" strike="noStrike">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899</a:t>
                      </a:r>
                      <a:endParaRPr lang="en-US" sz="16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effectLst/>
                        </a:rPr>
                        <a:t>2.34</a:t>
                      </a:r>
                      <a:endParaRPr lang="en-US" sz="1600" b="0" i="0" u="none" strike="noStrike">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4202557"/>
                  </a:ext>
                </a:extLst>
              </a:tr>
              <a:tr h="301732">
                <a:tc>
                  <a:txBody>
                    <a:bodyPr/>
                    <a:lstStyle/>
                    <a:p>
                      <a:pPr algn="l" fontAlgn="ctr"/>
                      <a:r>
                        <a:rPr lang="en-US" sz="1600" u="none" strike="noStrike">
                          <a:effectLst/>
                        </a:rPr>
                        <a:t>Oil</a:t>
                      </a:r>
                      <a:endParaRPr lang="en-US" sz="1600" b="0" i="0" u="none" strike="noStrike">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effectLst/>
                        </a:rPr>
                        <a:t>31%</a:t>
                      </a:r>
                      <a:endParaRPr lang="en-US" sz="1600" b="0" i="0" u="none" strike="noStrike">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effectLst/>
                        </a:rPr>
                        <a:t>0.50%</a:t>
                      </a:r>
                      <a:endParaRPr lang="en-US" sz="1600" b="0" i="0" u="none" strike="noStrike">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19</a:t>
                      </a:r>
                      <a:endParaRPr lang="en-US" sz="16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effectLst/>
                        </a:rPr>
                        <a:t>1.78</a:t>
                      </a:r>
                      <a:endParaRPr lang="en-US" sz="1600" b="0" i="0" u="none" strike="noStrike">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1146808"/>
                  </a:ext>
                </a:extLst>
              </a:tr>
              <a:tr h="301732">
                <a:tc gridSpan="2">
                  <a:txBody>
                    <a:bodyPr/>
                    <a:lstStyle/>
                    <a:p>
                      <a:pPr algn="r" fontAlgn="ctr"/>
                      <a:r>
                        <a:rPr lang="en-US" sz="1600" b="1" u="none" strike="noStrike" dirty="0">
                          <a:effectLst/>
                        </a:rPr>
                        <a:t>Fossil Fuel Total</a:t>
                      </a:r>
                      <a:endParaRPr lang="en-US" sz="1600" b="1"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ctr" fontAlgn="ctr"/>
                      <a:r>
                        <a:rPr lang="en-US" sz="1600" u="none" strike="noStrike">
                          <a:effectLst/>
                        </a:rPr>
                        <a:t>60 9%</a:t>
                      </a:r>
                      <a:endParaRPr lang="en-US" sz="1600" b="0" i="0" u="none" strike="noStrike">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2.493</a:t>
                      </a:r>
                      <a:endParaRPr lang="en-US" sz="16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effectLst/>
                        </a:rPr>
                        <a:t>1.42 Weighted Avg</a:t>
                      </a:r>
                      <a:endParaRPr lang="en-US" sz="1600" b="0" i="0" u="none" strike="noStrike">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2512374"/>
                  </a:ext>
                </a:extLst>
              </a:tr>
              <a:tr h="301732">
                <a:tc>
                  <a:txBody>
                    <a:bodyPr/>
                    <a:lstStyle/>
                    <a:p>
                      <a:pPr algn="l" fontAlgn="ctr"/>
                      <a:r>
                        <a:rPr lang="en-US" sz="1600" u="none" strike="noStrike">
                          <a:effectLst/>
                        </a:rPr>
                        <a:t>Nuclear</a:t>
                      </a:r>
                      <a:endParaRPr lang="en-US" sz="1600" b="0" i="0" u="none" strike="noStrike">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effectLst/>
                        </a:rPr>
                        <a:t>290%</a:t>
                      </a:r>
                      <a:endParaRPr lang="en-US" sz="1600" b="0" i="0" u="none" strike="noStrike">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effectLst/>
                        </a:rPr>
                        <a:t>18.90%</a:t>
                      </a:r>
                      <a:endParaRPr lang="en-US" sz="1600" b="0" i="0" u="none" strike="noStrike">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effectLst/>
                        </a:rPr>
                        <a:t>778</a:t>
                      </a:r>
                      <a:endParaRPr lang="en-US" sz="1600" b="0" i="0" u="none" strike="noStrike">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effectLst/>
                        </a:rPr>
                        <a:t>0.03</a:t>
                      </a:r>
                      <a:endParaRPr lang="en-US" sz="1600" b="0" i="0" u="none" strike="noStrike">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9013110"/>
                  </a:ext>
                </a:extLst>
              </a:tr>
              <a:tr h="301732">
                <a:tc>
                  <a:txBody>
                    <a:bodyPr/>
                    <a:lstStyle/>
                    <a:p>
                      <a:pPr algn="l" fontAlgn="ctr"/>
                      <a:r>
                        <a:rPr lang="en-US" sz="1600" u="none" strike="noStrike">
                          <a:effectLst/>
                        </a:rPr>
                        <a:t>Wind</a:t>
                      </a:r>
                      <a:endParaRPr lang="en-US" sz="1600" b="0" i="0" u="none" strike="noStrike">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effectLst/>
                        </a:rPr>
                        <a:t>1164%</a:t>
                      </a:r>
                      <a:endParaRPr lang="en-US" sz="1600" b="0" i="0" u="none" strike="noStrike">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effectLst/>
                        </a:rPr>
                        <a:t>9.20%</a:t>
                      </a:r>
                      <a:endParaRPr lang="en-US" sz="1600" b="0" i="0" u="none" strike="noStrike">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effectLst/>
                        </a:rPr>
                        <a:t>380</a:t>
                      </a:r>
                      <a:endParaRPr lang="en-US" sz="1600" b="0" i="0" u="none" strike="noStrike">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effectLst/>
                        </a:rPr>
                        <a:t>0.02</a:t>
                      </a:r>
                      <a:endParaRPr lang="en-US" sz="1600" b="0" i="0" u="none" strike="noStrike">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8520515"/>
                  </a:ext>
                </a:extLst>
              </a:tr>
              <a:tr h="301732">
                <a:tc>
                  <a:txBody>
                    <a:bodyPr/>
                    <a:lstStyle/>
                    <a:p>
                      <a:pPr algn="l" fontAlgn="ctr"/>
                      <a:r>
                        <a:rPr lang="en-US" sz="1600" u="none" strike="noStrike">
                          <a:effectLst/>
                        </a:rPr>
                        <a:t>Hydro</a:t>
                      </a:r>
                      <a:endParaRPr lang="en-US" sz="1600" b="0" i="0" u="none" strike="noStrike">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effectLst/>
                        </a:rPr>
                        <a:t>317%</a:t>
                      </a:r>
                      <a:endParaRPr lang="en-US" sz="1600" b="0" i="0" u="none" strike="noStrike">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effectLst/>
                        </a:rPr>
                        <a:t>6.30%</a:t>
                      </a:r>
                      <a:endParaRPr lang="en-US" sz="1600" b="0" i="0" u="none" strike="noStrike">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effectLst/>
                        </a:rPr>
                        <a:t>260</a:t>
                      </a:r>
                      <a:endParaRPr lang="en-US" sz="1600" b="0" i="0" u="none" strike="noStrike">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0.05</a:t>
                      </a:r>
                      <a:endParaRPr lang="en-US" sz="16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8561805"/>
                  </a:ext>
                </a:extLst>
              </a:tr>
              <a:tr h="301732">
                <a:tc>
                  <a:txBody>
                    <a:bodyPr/>
                    <a:lstStyle/>
                    <a:p>
                      <a:pPr algn="l" fontAlgn="ctr"/>
                      <a:r>
                        <a:rPr lang="en-US" sz="1600" u="none" strike="noStrike">
                          <a:effectLst/>
                        </a:rPr>
                        <a:t>Solar</a:t>
                      </a:r>
                      <a:endParaRPr lang="en-US" sz="1600" b="0" i="0" u="none" strike="noStrike">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effectLst/>
                        </a:rPr>
                        <a:t>207%</a:t>
                      </a:r>
                      <a:endParaRPr lang="en-US" sz="1600" b="0" i="0" u="none" strike="noStrike">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effectLst/>
                        </a:rPr>
                        <a:t>2.80%</a:t>
                      </a:r>
                      <a:endParaRPr lang="en-US" sz="1600" b="0" i="0" u="none" strike="noStrike">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effectLst/>
                        </a:rPr>
                        <a:t>115</a:t>
                      </a:r>
                      <a:endParaRPr lang="en-US" sz="1600" b="0" i="0" u="none" strike="noStrike">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0.11</a:t>
                      </a:r>
                      <a:endParaRPr lang="en-US" sz="16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5160638"/>
                  </a:ext>
                </a:extLst>
              </a:tr>
              <a:tr h="301732">
                <a:tc>
                  <a:txBody>
                    <a:bodyPr/>
                    <a:lstStyle/>
                    <a:p>
                      <a:pPr algn="l" fontAlgn="ctr"/>
                      <a:r>
                        <a:rPr lang="en-US" sz="1600" u="none" strike="noStrike">
                          <a:effectLst/>
                        </a:rPr>
                        <a:t>Biomass</a:t>
                      </a:r>
                      <a:endParaRPr lang="en-US" sz="1600" b="0" i="0" u="none" strike="noStrike">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effectLst/>
                        </a:rPr>
                        <a:t>52%</a:t>
                      </a:r>
                      <a:endParaRPr lang="en-US" sz="1600" b="0" i="0" u="none" strike="noStrike">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effectLst/>
                        </a:rPr>
                        <a:t>1.30%</a:t>
                      </a:r>
                      <a:endParaRPr lang="en-US" sz="1600" b="0" i="0" u="none" strike="noStrike">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effectLst/>
                        </a:rPr>
                        <a:t>55</a:t>
                      </a:r>
                      <a:endParaRPr lang="en-US" sz="1600" b="0" i="0" u="none" strike="noStrike">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0.51</a:t>
                      </a:r>
                      <a:endParaRPr lang="en-US" sz="16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6723862"/>
                  </a:ext>
                </a:extLst>
              </a:tr>
              <a:tr h="301732">
                <a:tc>
                  <a:txBody>
                    <a:bodyPr/>
                    <a:lstStyle/>
                    <a:p>
                      <a:pPr algn="l" fontAlgn="ctr"/>
                      <a:r>
                        <a:rPr lang="en-US" sz="1600" u="none" strike="noStrike">
                          <a:effectLst/>
                        </a:rPr>
                        <a:t>Geothermal</a:t>
                      </a:r>
                      <a:endParaRPr lang="en-US" sz="1600" b="0" i="0" u="none" strike="noStrike">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effectLst/>
                        </a:rPr>
                        <a:t>514%</a:t>
                      </a:r>
                      <a:endParaRPr lang="en-US" sz="1600" b="0" i="0" u="none" strike="noStrike">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0 4%</a:t>
                      </a:r>
                      <a:endParaRPr lang="en-US" sz="16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effectLst/>
                        </a:rPr>
                        <a:t>16</a:t>
                      </a:r>
                      <a:endParaRPr lang="en-US" sz="1600" b="0" i="0" u="none" strike="noStrike">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0.08</a:t>
                      </a:r>
                      <a:endParaRPr lang="en-US" sz="16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780419"/>
                  </a:ext>
                </a:extLst>
              </a:tr>
              <a:tr h="301732">
                <a:tc gridSpan="2">
                  <a:txBody>
                    <a:bodyPr/>
                    <a:lstStyle/>
                    <a:p>
                      <a:pPr algn="r" fontAlgn="ctr"/>
                      <a:r>
                        <a:rPr lang="en-US" sz="1600" b="1" u="none" strike="noStrike" dirty="0">
                          <a:effectLst/>
                        </a:rPr>
                        <a:t>Renewable Fuel Total</a:t>
                      </a:r>
                      <a:endParaRPr lang="en-US" sz="1600" b="1"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ctr" fontAlgn="ctr"/>
                      <a:r>
                        <a:rPr lang="en-US" sz="1600" u="none" strike="noStrike" dirty="0">
                          <a:effectLst/>
                        </a:rPr>
                        <a:t>38.50%</a:t>
                      </a:r>
                      <a:endParaRPr lang="en-US" sz="16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effectLst/>
                        </a:rPr>
                        <a:t>1,588</a:t>
                      </a:r>
                      <a:endParaRPr lang="en-US" sz="1600" b="0" i="0" u="none" strike="noStrike">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0.05 Weighted Avg</a:t>
                      </a:r>
                      <a:endParaRPr lang="en-US" sz="16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4409085"/>
                  </a:ext>
                </a:extLst>
              </a:tr>
              <a:tr h="301732">
                <a:tc gridSpan="2">
                  <a:txBody>
                    <a:bodyPr/>
                    <a:lstStyle/>
                    <a:p>
                      <a:pPr algn="r" fontAlgn="ctr"/>
                      <a:r>
                        <a:rPr lang="en-US" sz="1600" b="1" u="none" strike="noStrike" dirty="0">
                          <a:effectLst/>
                        </a:rPr>
                        <a:t>Total</a:t>
                      </a:r>
                      <a:endParaRPr lang="en-US" sz="1600" b="1"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n-US" sz="16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99 4%</a:t>
                      </a:r>
                      <a:endParaRPr lang="en-US" sz="16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effectLst/>
                        </a:rPr>
                        <a:t>4,081</a:t>
                      </a:r>
                      <a:endParaRPr lang="en-US" sz="1600" b="0" i="0" u="none" strike="noStrike">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0.89 Weighted Avg</a:t>
                      </a:r>
                      <a:endParaRPr lang="en-US" sz="16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9185865"/>
                  </a:ext>
                </a:extLst>
              </a:tr>
            </a:tbl>
          </a:graphicData>
        </a:graphic>
      </p:graphicFrame>
      <p:sp>
        <p:nvSpPr>
          <p:cNvPr id="6" name="TextBox 5">
            <a:extLst>
              <a:ext uri="{FF2B5EF4-FFF2-40B4-BE49-F238E27FC236}">
                <a16:creationId xmlns:a16="http://schemas.microsoft.com/office/drawing/2014/main" id="{253E6C77-79E8-B98F-1F02-44DA99A1BD8D}"/>
              </a:ext>
            </a:extLst>
          </p:cNvPr>
          <p:cNvSpPr txBox="1"/>
          <p:nvPr/>
        </p:nvSpPr>
        <p:spPr>
          <a:xfrm>
            <a:off x="990600" y="6197025"/>
            <a:ext cx="7848600" cy="584775"/>
          </a:xfrm>
          <a:prstGeom prst="rect">
            <a:avLst/>
          </a:prstGeom>
          <a:noFill/>
        </p:spPr>
        <p:txBody>
          <a:bodyPr wrap="square">
            <a:spAutoFit/>
          </a:bodyPr>
          <a:lstStyle/>
          <a:p>
            <a:r>
              <a:rPr lang="en-US" sz="1600" dirty="0">
                <a:solidFill>
                  <a:srgbClr val="000000"/>
                </a:solidFill>
                <a:latin typeface="Times New Roman" panose="02020603050405020304" pitchFamily="18" charset="0"/>
              </a:rPr>
              <a:t>C</a:t>
            </a:r>
            <a:r>
              <a:rPr lang="en-US" sz="1600" b="0" i="0" u="none" strike="noStrike" dirty="0">
                <a:solidFill>
                  <a:srgbClr val="000000"/>
                </a:solidFill>
                <a:effectLst/>
                <a:latin typeface="Times New Roman" panose="02020603050405020304" pitchFamily="18" charset="0"/>
              </a:rPr>
              <a:t>ompiled from US Dept. of Energy for various types of powerplants</a:t>
            </a:r>
            <a:endParaRPr lang="en-US" sz="1600" dirty="0">
              <a:solidFill>
                <a:srgbClr val="000000"/>
              </a:solidFill>
              <a:latin typeface="Times New Roman" panose="02020603050405020304" pitchFamily="18" charset="0"/>
            </a:endParaRPr>
          </a:p>
          <a:p>
            <a:r>
              <a:rPr lang="en-US" sz="1600" dirty="0">
                <a:solidFill>
                  <a:srgbClr val="000000"/>
                </a:solidFill>
                <a:latin typeface="Times New Roman" panose="02020603050405020304" pitchFamily="18" charset="0"/>
                <a:hlinkClick r:id="rId2"/>
              </a:rPr>
              <a:t>www.quora.com/Whats-the-carbon-footprint-of-1-kWh-of-electricity</a:t>
            </a:r>
            <a:r>
              <a:rPr lang="en-US" sz="1600" dirty="0">
                <a:solidFill>
                  <a:srgbClr val="000000"/>
                </a:solidFill>
                <a:latin typeface="Times New Roman" panose="02020603050405020304" pitchFamily="18" charset="0"/>
              </a:rPr>
              <a:t> (accessed 2023)</a:t>
            </a:r>
          </a:p>
        </p:txBody>
      </p:sp>
    </p:spTree>
    <p:extLst>
      <p:ext uri="{BB962C8B-B14F-4D97-AF65-F5344CB8AC3E}">
        <p14:creationId xmlns:p14="http://schemas.microsoft.com/office/powerpoint/2010/main" val="3490271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45B32-E71D-9B99-0605-23BC70DAC6FA}"/>
              </a:ext>
            </a:extLst>
          </p:cNvPr>
          <p:cNvSpPr>
            <a:spLocks noGrp="1"/>
          </p:cNvSpPr>
          <p:nvPr>
            <p:ph type="ctrTitle"/>
          </p:nvPr>
        </p:nvSpPr>
        <p:spPr/>
        <p:txBody>
          <a:bodyPr/>
          <a:lstStyle/>
          <a:p>
            <a:r>
              <a:rPr lang="en-US" sz="3600" dirty="0"/>
              <a:t>Ventilation Background</a:t>
            </a:r>
          </a:p>
        </p:txBody>
      </p:sp>
      <p:sp>
        <p:nvSpPr>
          <p:cNvPr id="3" name="Subtitle 2">
            <a:extLst>
              <a:ext uri="{FF2B5EF4-FFF2-40B4-BE49-F238E27FC236}">
                <a16:creationId xmlns:a16="http://schemas.microsoft.com/office/drawing/2014/main" id="{27609309-3239-2FFD-34E1-198D15346E7B}"/>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622647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3142B-91C3-4D88-857E-BDF90C44DBE0}"/>
              </a:ext>
            </a:extLst>
          </p:cNvPr>
          <p:cNvSpPr>
            <a:spLocks noGrp="1"/>
          </p:cNvSpPr>
          <p:nvPr>
            <p:ph type="title"/>
          </p:nvPr>
        </p:nvSpPr>
        <p:spPr/>
        <p:txBody>
          <a:bodyPr/>
          <a:lstStyle/>
          <a:p>
            <a:r>
              <a:rPr lang="en-US" dirty="0"/>
              <a:t>Introductions</a:t>
            </a:r>
          </a:p>
        </p:txBody>
      </p:sp>
      <p:sp>
        <p:nvSpPr>
          <p:cNvPr id="3" name="Content Placeholder 2">
            <a:extLst>
              <a:ext uri="{FF2B5EF4-FFF2-40B4-BE49-F238E27FC236}">
                <a16:creationId xmlns:a16="http://schemas.microsoft.com/office/drawing/2014/main" id="{8D9D40CA-70AC-4C19-A996-F8471538E579}"/>
              </a:ext>
            </a:extLst>
          </p:cNvPr>
          <p:cNvSpPr>
            <a:spLocks noGrp="1"/>
          </p:cNvSpPr>
          <p:nvPr>
            <p:ph idx="1"/>
          </p:nvPr>
        </p:nvSpPr>
        <p:spPr/>
        <p:txBody>
          <a:bodyPr/>
          <a:lstStyle/>
          <a:p>
            <a:r>
              <a:rPr lang="en-US" sz="2800" dirty="0"/>
              <a:t>Collaborated and shared COVID-19 systems research with others at Drexel University and the MITRE healthcare coalition starting in 2020</a:t>
            </a:r>
          </a:p>
          <a:p>
            <a:r>
              <a:rPr lang="en-US" sz="2800" dirty="0"/>
              <a:t>Research was about determining probability of infection using common operational living scenarios</a:t>
            </a:r>
          </a:p>
          <a:p>
            <a:r>
              <a:rPr lang="en-US" sz="2800" dirty="0"/>
              <a:t>Changed the dialogue to admit that the COVID-19 virus is airborne, and that ventilation is critical</a:t>
            </a:r>
          </a:p>
          <a:p>
            <a:r>
              <a:rPr lang="en-US" sz="2800" dirty="0"/>
              <a:t>Wrote a book: COVID-19 A Systems Perspective</a:t>
            </a:r>
          </a:p>
          <a:p>
            <a:endParaRPr lang="en-US" sz="2800" dirty="0"/>
          </a:p>
        </p:txBody>
      </p:sp>
    </p:spTree>
    <p:extLst>
      <p:ext uri="{BB962C8B-B14F-4D97-AF65-F5344CB8AC3E}">
        <p14:creationId xmlns:p14="http://schemas.microsoft.com/office/powerpoint/2010/main" val="2365363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BC8BA-DA75-854E-65AE-9A9ACDBC78F3}"/>
              </a:ext>
            </a:extLst>
          </p:cNvPr>
          <p:cNvSpPr>
            <a:spLocks noGrp="1"/>
          </p:cNvSpPr>
          <p:nvPr>
            <p:ph type="title"/>
          </p:nvPr>
        </p:nvSpPr>
        <p:spPr>
          <a:xfrm>
            <a:off x="457200" y="269875"/>
            <a:ext cx="8229600" cy="1143000"/>
          </a:xfrm>
        </p:spPr>
        <p:txBody>
          <a:bodyPr/>
          <a:lstStyle/>
          <a:p>
            <a:r>
              <a:rPr lang="en-US" sz="4000" dirty="0"/>
              <a:t>Our Parents and Grandparents </a:t>
            </a:r>
          </a:p>
        </p:txBody>
      </p:sp>
      <p:pic>
        <p:nvPicPr>
          <p:cNvPr id="4" name="Picture 3" descr="A group of people in a classroom&#10;&#10;Description automatically generated with low confidence">
            <a:extLst>
              <a:ext uri="{FF2B5EF4-FFF2-40B4-BE49-F238E27FC236}">
                <a16:creationId xmlns:a16="http://schemas.microsoft.com/office/drawing/2014/main" id="{536E805B-E0AA-D2A0-AE4A-09FD0C4128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1" y="2133600"/>
            <a:ext cx="4114800" cy="3278398"/>
          </a:xfrm>
          <a:prstGeom prst="rect">
            <a:avLst/>
          </a:prstGeom>
        </p:spPr>
      </p:pic>
      <p:sp>
        <p:nvSpPr>
          <p:cNvPr id="6" name="TextBox 5">
            <a:extLst>
              <a:ext uri="{FF2B5EF4-FFF2-40B4-BE49-F238E27FC236}">
                <a16:creationId xmlns:a16="http://schemas.microsoft.com/office/drawing/2014/main" id="{D665F8CD-5F23-5000-BD5A-361691E82170}"/>
              </a:ext>
            </a:extLst>
          </p:cNvPr>
          <p:cNvSpPr txBox="1"/>
          <p:nvPr/>
        </p:nvSpPr>
        <p:spPr>
          <a:xfrm>
            <a:off x="457201" y="1447800"/>
            <a:ext cx="4114800" cy="707886"/>
          </a:xfrm>
          <a:prstGeom prst="rect">
            <a:avLst/>
          </a:prstGeom>
          <a:noFill/>
        </p:spPr>
        <p:txBody>
          <a:bodyPr wrap="square">
            <a:spAutoFit/>
          </a:bodyPr>
          <a:lstStyle/>
          <a:p>
            <a:pPr algn="ctr"/>
            <a:r>
              <a:rPr lang="en-US" sz="2000" dirty="0">
                <a:latin typeface="+mn-lt"/>
              </a:rPr>
              <a:t>Swarthmore Public School Classroom</a:t>
            </a:r>
          </a:p>
          <a:p>
            <a:pPr algn="ctr"/>
            <a:r>
              <a:rPr lang="en-US" sz="2000" dirty="0">
                <a:latin typeface="+mn-lt"/>
              </a:rPr>
              <a:t>circa 1937 - 1943</a:t>
            </a:r>
          </a:p>
        </p:txBody>
      </p:sp>
      <p:pic>
        <p:nvPicPr>
          <p:cNvPr id="8" name="Picture 7" descr="A group of people standing outside a building&#10;&#10;Description automatically generated with low confidence">
            <a:extLst>
              <a:ext uri="{FF2B5EF4-FFF2-40B4-BE49-F238E27FC236}">
                <a16:creationId xmlns:a16="http://schemas.microsoft.com/office/drawing/2014/main" id="{C2408EC6-846F-37C1-502F-EF4E9D5C4F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2" y="2133600"/>
            <a:ext cx="3931919" cy="3276600"/>
          </a:xfrm>
          <a:prstGeom prst="rect">
            <a:avLst/>
          </a:prstGeom>
        </p:spPr>
      </p:pic>
      <p:sp>
        <p:nvSpPr>
          <p:cNvPr id="9" name="TextBox 8">
            <a:extLst>
              <a:ext uri="{FF2B5EF4-FFF2-40B4-BE49-F238E27FC236}">
                <a16:creationId xmlns:a16="http://schemas.microsoft.com/office/drawing/2014/main" id="{82DF9A2B-FB27-4136-E5DE-F4DF95512B4D}"/>
              </a:ext>
            </a:extLst>
          </p:cNvPr>
          <p:cNvSpPr txBox="1"/>
          <p:nvPr/>
        </p:nvSpPr>
        <p:spPr>
          <a:xfrm>
            <a:off x="4572001" y="1447800"/>
            <a:ext cx="4191000" cy="707886"/>
          </a:xfrm>
          <a:prstGeom prst="rect">
            <a:avLst/>
          </a:prstGeom>
          <a:noFill/>
        </p:spPr>
        <p:txBody>
          <a:bodyPr wrap="square">
            <a:spAutoFit/>
          </a:bodyPr>
          <a:lstStyle/>
          <a:p>
            <a:pPr algn="ctr"/>
            <a:r>
              <a:rPr lang="en-US" sz="2000" dirty="0">
                <a:latin typeface="+mn-lt"/>
              </a:rPr>
              <a:t>Open windows Public School cafeteria</a:t>
            </a:r>
            <a:br>
              <a:rPr lang="en-US" sz="2000" dirty="0">
                <a:latin typeface="+mn-lt"/>
              </a:rPr>
            </a:br>
            <a:r>
              <a:rPr lang="en-US" sz="2000" dirty="0">
                <a:latin typeface="+mn-lt"/>
              </a:rPr>
              <a:t>circa 1908</a:t>
            </a:r>
          </a:p>
        </p:txBody>
      </p:sp>
      <p:sp>
        <p:nvSpPr>
          <p:cNvPr id="11" name="TextBox 10">
            <a:extLst>
              <a:ext uri="{FF2B5EF4-FFF2-40B4-BE49-F238E27FC236}">
                <a16:creationId xmlns:a16="http://schemas.microsoft.com/office/drawing/2014/main" id="{F4079595-87FD-346D-5009-C26B8EBBD711}"/>
              </a:ext>
            </a:extLst>
          </p:cNvPr>
          <p:cNvSpPr txBox="1"/>
          <p:nvPr/>
        </p:nvSpPr>
        <p:spPr>
          <a:xfrm>
            <a:off x="4800600" y="5486402"/>
            <a:ext cx="3962400" cy="1200329"/>
          </a:xfrm>
          <a:prstGeom prst="rect">
            <a:avLst/>
          </a:prstGeom>
          <a:noFill/>
        </p:spPr>
        <p:txBody>
          <a:bodyPr wrap="square">
            <a:spAutoFit/>
          </a:bodyPr>
          <a:lstStyle/>
          <a:p>
            <a:r>
              <a:rPr lang="en-US" dirty="0">
                <a:latin typeface="+mn-lt"/>
              </a:rPr>
              <a:t>First US fresh-air school for tubercular children opened in Providence in 1908 and by 1910 there were 65 fresh-air schools in the country.</a:t>
            </a:r>
          </a:p>
        </p:txBody>
      </p:sp>
      <p:sp>
        <p:nvSpPr>
          <p:cNvPr id="10" name="TextBox 9">
            <a:extLst>
              <a:ext uri="{FF2B5EF4-FFF2-40B4-BE49-F238E27FC236}">
                <a16:creationId xmlns:a16="http://schemas.microsoft.com/office/drawing/2014/main" id="{1FC69900-6DDB-395C-584C-047FD9FA3C0C}"/>
              </a:ext>
            </a:extLst>
          </p:cNvPr>
          <p:cNvSpPr txBox="1"/>
          <p:nvPr/>
        </p:nvSpPr>
        <p:spPr>
          <a:xfrm>
            <a:off x="381000" y="5486400"/>
            <a:ext cx="4495800" cy="369332"/>
          </a:xfrm>
          <a:prstGeom prst="rect">
            <a:avLst/>
          </a:prstGeom>
          <a:noFill/>
        </p:spPr>
        <p:txBody>
          <a:bodyPr wrap="square">
            <a:spAutoFit/>
          </a:bodyPr>
          <a:lstStyle/>
          <a:p>
            <a:r>
              <a:rPr lang="en-US" dirty="0">
                <a:latin typeface="+mn-lt"/>
              </a:rPr>
              <a:t>UPENN study with Ceiling Level UV lights.</a:t>
            </a:r>
          </a:p>
        </p:txBody>
      </p:sp>
    </p:spTree>
    <p:extLst>
      <p:ext uri="{BB962C8B-B14F-4D97-AF65-F5344CB8AC3E}">
        <p14:creationId xmlns:p14="http://schemas.microsoft.com/office/powerpoint/2010/main" val="458348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3E166-E82E-4BE6-8AFF-14FB931F7E56}"/>
              </a:ext>
            </a:extLst>
          </p:cNvPr>
          <p:cNvSpPr>
            <a:spLocks noGrp="1"/>
          </p:cNvSpPr>
          <p:nvPr>
            <p:ph type="title"/>
          </p:nvPr>
        </p:nvSpPr>
        <p:spPr>
          <a:xfrm>
            <a:off x="457200" y="269875"/>
            <a:ext cx="8229600" cy="1143000"/>
          </a:xfrm>
        </p:spPr>
        <p:txBody>
          <a:bodyPr/>
          <a:lstStyle/>
          <a:p>
            <a:r>
              <a:rPr lang="en-US" sz="3600" dirty="0"/>
              <a:t>Why is Ventilation Suddenly a Problem</a:t>
            </a:r>
          </a:p>
        </p:txBody>
      </p:sp>
      <p:sp>
        <p:nvSpPr>
          <p:cNvPr id="3" name="Content Placeholder 2">
            <a:extLst>
              <a:ext uri="{FF2B5EF4-FFF2-40B4-BE49-F238E27FC236}">
                <a16:creationId xmlns:a16="http://schemas.microsoft.com/office/drawing/2014/main" id="{3BCC5FAA-2DB6-4A9D-BB40-04E1FD2B7BA2}"/>
              </a:ext>
            </a:extLst>
          </p:cNvPr>
          <p:cNvSpPr>
            <a:spLocks noGrp="1"/>
          </p:cNvSpPr>
          <p:nvPr>
            <p:ph idx="1"/>
          </p:nvPr>
        </p:nvSpPr>
        <p:spPr/>
        <p:txBody>
          <a:bodyPr/>
          <a:lstStyle/>
          <a:p>
            <a:r>
              <a:rPr lang="en-US" sz="2800" dirty="0"/>
              <a:t>COVID-19 is endemic, it is like tuberculosis, measles, and other airborne contagions from the previous century</a:t>
            </a:r>
          </a:p>
          <a:p>
            <a:r>
              <a:rPr lang="en-US" sz="2800" dirty="0"/>
              <a:t>It has been a leading cause of death for 2 years</a:t>
            </a:r>
          </a:p>
          <a:p>
            <a:r>
              <a:rPr lang="en-US" sz="2800" dirty="0"/>
              <a:t>To eventually eliminate tuberculosis and other airborne contagions, it took vaccines and modern forced air heat and cooling systems</a:t>
            </a:r>
          </a:p>
          <a:p>
            <a:r>
              <a:rPr lang="en-US" sz="2800" dirty="0"/>
              <a:t>Our building ventilation systems have been ignored during the time of great health when our parents and grandparents understood building ventilation</a:t>
            </a:r>
          </a:p>
        </p:txBody>
      </p:sp>
    </p:spTree>
    <p:extLst>
      <p:ext uri="{BB962C8B-B14F-4D97-AF65-F5344CB8AC3E}">
        <p14:creationId xmlns:p14="http://schemas.microsoft.com/office/powerpoint/2010/main" val="1071216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12176-0643-4C15-95F1-0AA95C6FC33C}"/>
              </a:ext>
            </a:extLst>
          </p:cNvPr>
          <p:cNvSpPr>
            <a:spLocks noGrp="1"/>
          </p:cNvSpPr>
          <p:nvPr>
            <p:ph type="title"/>
          </p:nvPr>
        </p:nvSpPr>
        <p:spPr>
          <a:xfrm>
            <a:off x="431074" y="269875"/>
            <a:ext cx="8255726" cy="1143000"/>
          </a:xfrm>
        </p:spPr>
        <p:txBody>
          <a:bodyPr>
            <a:normAutofit fontScale="90000"/>
          </a:bodyPr>
          <a:lstStyle/>
          <a:p>
            <a:r>
              <a:rPr lang="en-US" sz="4000" dirty="0"/>
              <a:t>Professor Edward A. Nardell</a:t>
            </a:r>
            <a:br>
              <a:rPr lang="en-US" sz="4000" dirty="0"/>
            </a:br>
            <a:r>
              <a:rPr lang="en-US" sz="4000" dirty="0"/>
              <a:t>Harvard Medical School</a:t>
            </a:r>
          </a:p>
        </p:txBody>
      </p:sp>
      <p:sp>
        <p:nvSpPr>
          <p:cNvPr id="3" name="Content Placeholder 2">
            <a:extLst>
              <a:ext uri="{FF2B5EF4-FFF2-40B4-BE49-F238E27FC236}">
                <a16:creationId xmlns:a16="http://schemas.microsoft.com/office/drawing/2014/main" id="{A30778BD-808E-4ECA-8251-669D6045B7D5}"/>
              </a:ext>
            </a:extLst>
          </p:cNvPr>
          <p:cNvSpPr>
            <a:spLocks noGrp="1"/>
          </p:cNvSpPr>
          <p:nvPr>
            <p:ph idx="1"/>
          </p:nvPr>
        </p:nvSpPr>
        <p:spPr/>
        <p:txBody>
          <a:bodyPr>
            <a:normAutofit lnSpcReduction="10000"/>
          </a:bodyPr>
          <a:lstStyle/>
          <a:p>
            <a:pPr marL="0" indent="0" algn="ctr">
              <a:buNone/>
            </a:pPr>
            <a:r>
              <a:rPr lang="en-US" sz="2000" dirty="0"/>
              <a:t>From Time Magazine February 1, 2022: If We're Going to Live With COVID-19, It's Time to Clean Our Indoor Air Properly, Edward A. Nardell is Professor of Global Health and Social Medicine, Harvard Medical School.</a:t>
            </a:r>
          </a:p>
          <a:p>
            <a:endParaRPr lang="en-US" sz="2000" dirty="0"/>
          </a:p>
          <a:p>
            <a:r>
              <a:rPr lang="en-US" sz="2000" dirty="0"/>
              <a:t>COVID-variants may be with us for years to come, and this will certainly not be the last respiratory virus pandemic. We have long suffered from annual contagious respiratory infections, but exceptionally low rates of influenza and common colds during COVID-precautions have demonstrated that not all of this suffering need happen. So, we need to think clearly and scientifically about how better we can reduce the spread of viruses indoors especially when and where masks will no longer be in common use.</a:t>
            </a:r>
          </a:p>
          <a:p>
            <a:r>
              <a:rPr lang="en-US" sz="2000" dirty="0"/>
              <a:t>Are there effective engineering controls that can help make indoor environments truly safer?</a:t>
            </a:r>
          </a:p>
        </p:txBody>
      </p:sp>
    </p:spTree>
    <p:extLst>
      <p:ext uri="{BB962C8B-B14F-4D97-AF65-F5344CB8AC3E}">
        <p14:creationId xmlns:p14="http://schemas.microsoft.com/office/powerpoint/2010/main" val="1265300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26ACA-2497-4F16-A655-A46475645A4C}"/>
              </a:ext>
            </a:extLst>
          </p:cNvPr>
          <p:cNvSpPr>
            <a:spLocks noGrp="1"/>
          </p:cNvSpPr>
          <p:nvPr>
            <p:ph type="title"/>
          </p:nvPr>
        </p:nvSpPr>
        <p:spPr>
          <a:xfrm>
            <a:off x="457200" y="269875"/>
            <a:ext cx="8229600" cy="1143000"/>
          </a:xfrm>
        </p:spPr>
        <p:txBody>
          <a:bodyPr/>
          <a:lstStyle/>
          <a:p>
            <a:r>
              <a:rPr lang="en-US" sz="3600" dirty="0"/>
              <a:t>A Paradigm Shift to Combat Indoor Respiratory Infection</a:t>
            </a:r>
          </a:p>
        </p:txBody>
      </p:sp>
      <p:sp>
        <p:nvSpPr>
          <p:cNvPr id="3" name="Content Placeholder 2">
            <a:extLst>
              <a:ext uri="{FF2B5EF4-FFF2-40B4-BE49-F238E27FC236}">
                <a16:creationId xmlns:a16="http://schemas.microsoft.com/office/drawing/2014/main" id="{0CC30575-6A63-49F6-8D48-266A465324C3}"/>
              </a:ext>
            </a:extLst>
          </p:cNvPr>
          <p:cNvSpPr>
            <a:spLocks noGrp="1"/>
          </p:cNvSpPr>
          <p:nvPr>
            <p:ph idx="1"/>
          </p:nvPr>
        </p:nvSpPr>
        <p:spPr/>
        <p:txBody>
          <a:bodyPr/>
          <a:lstStyle/>
          <a:p>
            <a:pPr marL="0" indent="0" algn="ctr">
              <a:buNone/>
            </a:pPr>
            <a:r>
              <a:rPr lang="en-US" sz="2400" dirty="0"/>
              <a:t>In May of 2021, 39 scientists published "A Paradigm Shift to Combat Indoor Respiratory Infection" </a:t>
            </a:r>
          </a:p>
          <a:p>
            <a:pPr marL="0" indent="0">
              <a:buNone/>
            </a:pPr>
            <a:r>
              <a:rPr lang="en-US" sz="2400" dirty="0"/>
              <a:t>There is great disparity in the way we think about and address different sources of environmental infection. Governments have for decades promulgated a large amount of legislation and invested heavily in food safety, sanitation, and drinking water for public health purposes. By contrast, airborne pathogens and respiratory infections, whether seasonal influenza or COVID-19, are addressed weakly, if at all, in terms of regulations, standards, and building design and operation, pertaining to the air we breathe.</a:t>
            </a:r>
          </a:p>
        </p:txBody>
      </p:sp>
    </p:spTree>
    <p:extLst>
      <p:ext uri="{BB962C8B-B14F-4D97-AF65-F5344CB8AC3E}">
        <p14:creationId xmlns:p14="http://schemas.microsoft.com/office/powerpoint/2010/main" val="3874575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9A65D-7F66-54FD-F7BB-0BF4C3ADB029}"/>
              </a:ext>
            </a:extLst>
          </p:cNvPr>
          <p:cNvSpPr>
            <a:spLocks noGrp="1"/>
          </p:cNvSpPr>
          <p:nvPr>
            <p:ph type="title"/>
          </p:nvPr>
        </p:nvSpPr>
        <p:spPr/>
        <p:txBody>
          <a:bodyPr/>
          <a:lstStyle/>
          <a:p>
            <a:r>
              <a:rPr lang="en-US" dirty="0"/>
              <a:t>Content</a:t>
            </a:r>
          </a:p>
        </p:txBody>
      </p:sp>
      <p:sp>
        <p:nvSpPr>
          <p:cNvPr id="3" name="Content Placeholder 2">
            <a:extLst>
              <a:ext uri="{FF2B5EF4-FFF2-40B4-BE49-F238E27FC236}">
                <a16:creationId xmlns:a16="http://schemas.microsoft.com/office/drawing/2014/main" id="{BAAD309B-A0C0-0C15-481E-4B911C5F4C69}"/>
              </a:ext>
            </a:extLst>
          </p:cNvPr>
          <p:cNvSpPr>
            <a:spLocks noGrp="1"/>
          </p:cNvSpPr>
          <p:nvPr>
            <p:ph idx="1"/>
          </p:nvPr>
        </p:nvSpPr>
        <p:spPr/>
        <p:txBody>
          <a:bodyPr/>
          <a:lstStyle/>
          <a:p>
            <a:r>
              <a:rPr lang="en-US" sz="2800" dirty="0"/>
              <a:t>CAP</a:t>
            </a:r>
          </a:p>
          <a:p>
            <a:pPr lvl="1"/>
            <a:r>
              <a:rPr lang="en-US" sz="2400" dirty="0"/>
              <a:t>Background</a:t>
            </a:r>
          </a:p>
          <a:p>
            <a:pPr lvl="1"/>
            <a:r>
              <a:rPr lang="en-US" sz="2400" dirty="0"/>
              <a:t>Approach</a:t>
            </a:r>
          </a:p>
          <a:p>
            <a:pPr lvl="1"/>
            <a:r>
              <a:rPr lang="en-US" sz="2400" dirty="0"/>
              <a:t>Proposed CAP Ventilation Goals</a:t>
            </a:r>
          </a:p>
          <a:p>
            <a:pPr lvl="1"/>
            <a:r>
              <a:rPr lang="en-US" sz="2400" dirty="0"/>
              <a:t>Observations</a:t>
            </a:r>
          </a:p>
          <a:p>
            <a:pPr lvl="1"/>
            <a:r>
              <a:rPr lang="en-US" sz="2400" dirty="0"/>
              <a:t>Ventilation &amp; Power Model</a:t>
            </a:r>
          </a:p>
          <a:p>
            <a:endParaRPr lang="en-US" sz="2800" dirty="0"/>
          </a:p>
          <a:p>
            <a:r>
              <a:rPr lang="en-US" sz="2800" dirty="0"/>
              <a:t>Ventilation Background</a:t>
            </a:r>
          </a:p>
        </p:txBody>
      </p:sp>
    </p:spTree>
    <p:extLst>
      <p:ext uri="{BB962C8B-B14F-4D97-AF65-F5344CB8AC3E}">
        <p14:creationId xmlns:p14="http://schemas.microsoft.com/office/powerpoint/2010/main" val="23818427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5FECE-475C-3450-64B4-144E6B95577B}"/>
              </a:ext>
            </a:extLst>
          </p:cNvPr>
          <p:cNvSpPr>
            <a:spLocks noGrp="1"/>
          </p:cNvSpPr>
          <p:nvPr>
            <p:ph type="title"/>
          </p:nvPr>
        </p:nvSpPr>
        <p:spPr/>
        <p:txBody>
          <a:bodyPr/>
          <a:lstStyle/>
          <a:p>
            <a:r>
              <a:rPr lang="en-US" dirty="0"/>
              <a:t>Facility Ventilation Challenge</a:t>
            </a:r>
          </a:p>
        </p:txBody>
      </p:sp>
      <p:sp>
        <p:nvSpPr>
          <p:cNvPr id="3" name="Content Placeholder 2">
            <a:extLst>
              <a:ext uri="{FF2B5EF4-FFF2-40B4-BE49-F238E27FC236}">
                <a16:creationId xmlns:a16="http://schemas.microsoft.com/office/drawing/2014/main" id="{6C77DF46-9694-E216-E2A1-F1425D25C0DB}"/>
              </a:ext>
            </a:extLst>
          </p:cNvPr>
          <p:cNvSpPr>
            <a:spLocks noGrp="1"/>
          </p:cNvSpPr>
          <p:nvPr>
            <p:ph idx="1"/>
          </p:nvPr>
        </p:nvSpPr>
        <p:spPr/>
        <p:txBody>
          <a:bodyPr/>
          <a:lstStyle/>
          <a:p>
            <a:pPr marL="0" indent="0" algn="ctr">
              <a:buNone/>
            </a:pPr>
            <a:r>
              <a:rPr lang="en-US" sz="2000" dirty="0"/>
              <a:t>VENTILATION: WHY does no one take it seriously? Jan </a:t>
            </a:r>
            <a:r>
              <a:rPr lang="en-US" sz="2000" dirty="0" err="1"/>
              <a:t>Sundell</a:t>
            </a:r>
            <a:r>
              <a:rPr lang="en-US" sz="2000" dirty="0"/>
              <a:t>, </a:t>
            </a:r>
          </a:p>
          <a:p>
            <a:pPr marL="0" indent="0" algn="ctr">
              <a:buNone/>
            </a:pPr>
            <a:r>
              <a:rPr lang="en-US" sz="2000" dirty="0"/>
              <a:t>Former Editor‐in‐Chief of Indoor Air</a:t>
            </a:r>
          </a:p>
          <a:p>
            <a:pPr marL="0" indent="0" algn="ctr">
              <a:buNone/>
            </a:pPr>
            <a:r>
              <a:rPr lang="en-US" sz="1800" dirty="0"/>
              <a:t>Key extracts paraphrased</a:t>
            </a:r>
          </a:p>
          <a:p>
            <a:r>
              <a:rPr lang="en-US" sz="1800" dirty="0"/>
              <a:t>Energy has been the top priority</a:t>
            </a:r>
          </a:p>
          <a:p>
            <a:r>
              <a:rPr lang="en-US" sz="1800" dirty="0"/>
              <a:t>Ventilation has always been seen as having a negative impact, more energy</a:t>
            </a:r>
          </a:p>
          <a:p>
            <a:r>
              <a:rPr lang="en-US" sz="1800" dirty="0"/>
              <a:t>Ventilation has been mainly seen as an engineering problem</a:t>
            </a:r>
          </a:p>
          <a:p>
            <a:r>
              <a:rPr lang="en-US" sz="1800" dirty="0"/>
              <a:t>Ventilation in reality is a public health topic</a:t>
            </a:r>
          </a:p>
          <a:p>
            <a:r>
              <a:rPr lang="en-US" sz="1800" dirty="0"/>
              <a:t>Ventilation, just installing ducts and fans, and filters, that are not properly checked</a:t>
            </a:r>
          </a:p>
          <a:p>
            <a:r>
              <a:rPr lang="en-US" sz="1800" dirty="0"/>
              <a:t>Can you trust an HVAC engineer?</a:t>
            </a:r>
          </a:p>
          <a:p>
            <a:r>
              <a:rPr lang="en-US" sz="1800" dirty="0"/>
              <a:t>Ventilation is something that companies make money by selling ducts, filters, fans</a:t>
            </a:r>
          </a:p>
          <a:p>
            <a:r>
              <a:rPr lang="en-US" sz="1800" dirty="0"/>
              <a:t>No one seems to realize that it is important to make it work</a:t>
            </a:r>
          </a:p>
          <a:p>
            <a:r>
              <a:rPr lang="en-US" sz="1800" dirty="0"/>
              <a:t>Students are not taught properly about ventilation. They are taught to design air conditioning!!!</a:t>
            </a:r>
          </a:p>
          <a:p>
            <a:r>
              <a:rPr lang="en-US" sz="1800" dirty="0"/>
              <a:t>Universities with HVAC education…. NO functioning VENTILATION</a:t>
            </a:r>
          </a:p>
        </p:txBody>
      </p:sp>
      <p:sp>
        <p:nvSpPr>
          <p:cNvPr id="5" name="TextBox 4">
            <a:extLst>
              <a:ext uri="{FF2B5EF4-FFF2-40B4-BE49-F238E27FC236}">
                <a16:creationId xmlns:a16="http://schemas.microsoft.com/office/drawing/2014/main" id="{C1E3B1B7-A5AC-8950-53AC-BF29709D7FB3}"/>
              </a:ext>
            </a:extLst>
          </p:cNvPr>
          <p:cNvSpPr txBox="1"/>
          <p:nvPr/>
        </p:nvSpPr>
        <p:spPr>
          <a:xfrm>
            <a:off x="486228" y="6302602"/>
            <a:ext cx="8062685" cy="369332"/>
          </a:xfrm>
          <a:prstGeom prst="rect">
            <a:avLst/>
          </a:prstGeom>
          <a:noFill/>
        </p:spPr>
        <p:txBody>
          <a:bodyPr wrap="square">
            <a:spAutoFit/>
          </a:bodyPr>
          <a:lstStyle/>
          <a:p>
            <a:pPr algn="ctr"/>
            <a:r>
              <a:rPr lang="en-US" dirty="0">
                <a:hlinkClick r:id="rId2"/>
              </a:rPr>
              <a:t>https://www.ncbi.nlm.nih.gov/pmc/articles/PMC8251269</a:t>
            </a:r>
            <a:r>
              <a:rPr lang="en-US" dirty="0"/>
              <a:t> </a:t>
            </a:r>
          </a:p>
        </p:txBody>
      </p:sp>
    </p:spTree>
    <p:extLst>
      <p:ext uri="{BB962C8B-B14F-4D97-AF65-F5344CB8AC3E}">
        <p14:creationId xmlns:p14="http://schemas.microsoft.com/office/powerpoint/2010/main" val="27832989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EDA93-DD83-EDD6-D900-D027AF83B69C}"/>
              </a:ext>
            </a:extLst>
          </p:cNvPr>
          <p:cNvSpPr>
            <a:spLocks noGrp="1"/>
          </p:cNvSpPr>
          <p:nvPr>
            <p:ph type="title"/>
          </p:nvPr>
        </p:nvSpPr>
        <p:spPr/>
        <p:txBody>
          <a:bodyPr/>
          <a:lstStyle/>
          <a:p>
            <a:r>
              <a:rPr lang="en-US" dirty="0"/>
              <a:t>Facility Ventilation Challenge</a:t>
            </a:r>
          </a:p>
        </p:txBody>
      </p:sp>
      <p:sp>
        <p:nvSpPr>
          <p:cNvPr id="3" name="Content Placeholder 2">
            <a:extLst>
              <a:ext uri="{FF2B5EF4-FFF2-40B4-BE49-F238E27FC236}">
                <a16:creationId xmlns:a16="http://schemas.microsoft.com/office/drawing/2014/main" id="{DD3FDEF9-2CE9-180A-7742-966AFAEF6790}"/>
              </a:ext>
            </a:extLst>
          </p:cNvPr>
          <p:cNvSpPr>
            <a:spLocks noGrp="1"/>
          </p:cNvSpPr>
          <p:nvPr>
            <p:ph idx="1"/>
          </p:nvPr>
        </p:nvSpPr>
        <p:spPr/>
        <p:txBody>
          <a:bodyPr/>
          <a:lstStyle/>
          <a:p>
            <a:pPr marL="0" indent="0" algn="ctr">
              <a:buNone/>
            </a:pPr>
            <a:r>
              <a:rPr lang="en-US" sz="2000" dirty="0"/>
              <a:t>Jan’s friend, Jack Spengler</a:t>
            </a:r>
          </a:p>
          <a:p>
            <a:pPr marL="0" indent="0" algn="ctr">
              <a:buNone/>
            </a:pPr>
            <a:r>
              <a:rPr lang="en-US" sz="2000" dirty="0"/>
              <a:t>Harvard T.H. Chan School of Public Health, Cambridge</a:t>
            </a:r>
          </a:p>
          <a:p>
            <a:endParaRPr lang="en-US" sz="1800" dirty="0"/>
          </a:p>
          <a:p>
            <a:r>
              <a:rPr lang="en-US" sz="1800" dirty="0"/>
              <a:t>Jan’s words ring so true in our Time of COVID‐19. Over the summer of 2020, we assisted local school districts struggling to reopen. We found building management systems were dysfunctional, unit ventilators in a classroom being used as an extra shelf space with vents covered, and a basic lack of understanding about the importance of ventilation. </a:t>
            </a:r>
          </a:p>
          <a:p>
            <a:r>
              <a:rPr lang="en-US" sz="1800" dirty="0"/>
              <a:t>In our current Aviation Public Health Initiative with airlines, airports, and aircraft manufacturers, we again had to demonstrate the importance of ventilation as a critical mitigation strategy, particular when mask wearing, and physical distancing were not enough. It took the evidence from measurements we made on airplanes and terminal buses to convince the air carriers and airport operators of the importance of ventilation. We made the case that high ventilation rates needed to be maintained throughout the gate‐to‐gate time on a plane.</a:t>
            </a:r>
          </a:p>
        </p:txBody>
      </p:sp>
      <p:sp>
        <p:nvSpPr>
          <p:cNvPr id="5" name="TextBox 4">
            <a:extLst>
              <a:ext uri="{FF2B5EF4-FFF2-40B4-BE49-F238E27FC236}">
                <a16:creationId xmlns:a16="http://schemas.microsoft.com/office/drawing/2014/main" id="{7F81E889-6AFE-3BE5-F20B-0F4F5C766603}"/>
              </a:ext>
            </a:extLst>
          </p:cNvPr>
          <p:cNvSpPr txBox="1"/>
          <p:nvPr/>
        </p:nvSpPr>
        <p:spPr>
          <a:xfrm>
            <a:off x="486228" y="6302602"/>
            <a:ext cx="8062685" cy="369332"/>
          </a:xfrm>
          <a:prstGeom prst="rect">
            <a:avLst/>
          </a:prstGeom>
          <a:noFill/>
        </p:spPr>
        <p:txBody>
          <a:bodyPr wrap="square">
            <a:spAutoFit/>
          </a:bodyPr>
          <a:lstStyle/>
          <a:p>
            <a:pPr algn="ctr"/>
            <a:r>
              <a:rPr lang="en-US" dirty="0">
                <a:hlinkClick r:id="rId2"/>
              </a:rPr>
              <a:t>https://www.ncbi.nlm.nih.gov/pmc/articles/PMC8251269</a:t>
            </a:r>
            <a:r>
              <a:rPr lang="en-US" dirty="0"/>
              <a:t> </a:t>
            </a:r>
          </a:p>
        </p:txBody>
      </p:sp>
    </p:spTree>
    <p:extLst>
      <p:ext uri="{BB962C8B-B14F-4D97-AF65-F5344CB8AC3E}">
        <p14:creationId xmlns:p14="http://schemas.microsoft.com/office/powerpoint/2010/main" val="4231362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7A35E-DBCB-4AC6-901D-A530A643D9E6}"/>
              </a:ext>
            </a:extLst>
          </p:cNvPr>
          <p:cNvSpPr>
            <a:spLocks noGrp="1"/>
          </p:cNvSpPr>
          <p:nvPr>
            <p:ph type="title"/>
          </p:nvPr>
        </p:nvSpPr>
        <p:spPr/>
        <p:txBody>
          <a:bodyPr/>
          <a:lstStyle/>
          <a:p>
            <a:r>
              <a:rPr lang="en-US" dirty="0"/>
              <a:t>Ventilation</a:t>
            </a:r>
          </a:p>
        </p:txBody>
      </p:sp>
      <p:sp>
        <p:nvSpPr>
          <p:cNvPr id="3" name="Content Placeholder 2">
            <a:extLst>
              <a:ext uri="{FF2B5EF4-FFF2-40B4-BE49-F238E27FC236}">
                <a16:creationId xmlns:a16="http://schemas.microsoft.com/office/drawing/2014/main" id="{5DF05ADA-538C-465E-8586-27C8CF8AF47C}"/>
              </a:ext>
            </a:extLst>
          </p:cNvPr>
          <p:cNvSpPr>
            <a:spLocks noGrp="1"/>
          </p:cNvSpPr>
          <p:nvPr>
            <p:ph idx="1"/>
          </p:nvPr>
        </p:nvSpPr>
        <p:spPr/>
        <p:txBody>
          <a:bodyPr/>
          <a:lstStyle/>
          <a:p>
            <a:r>
              <a:rPr lang="en-US" dirty="0"/>
              <a:t>Ventilation what is it?</a:t>
            </a:r>
          </a:p>
          <a:p>
            <a:endParaRPr lang="en-US" dirty="0"/>
          </a:p>
          <a:p>
            <a:r>
              <a:rPr lang="en-US" dirty="0"/>
              <a:t>We hear that we need ventilation in small indoor spaces, But why?</a:t>
            </a:r>
          </a:p>
          <a:p>
            <a:endParaRPr lang="en-US" dirty="0"/>
          </a:p>
          <a:p>
            <a:r>
              <a:rPr lang="en-US" dirty="0"/>
              <a:t>We hear we need to increase ventilation but what does that mean?</a:t>
            </a:r>
          </a:p>
        </p:txBody>
      </p:sp>
    </p:spTree>
    <p:extLst>
      <p:ext uri="{BB962C8B-B14F-4D97-AF65-F5344CB8AC3E}">
        <p14:creationId xmlns:p14="http://schemas.microsoft.com/office/powerpoint/2010/main" val="22815953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1F1AF-910E-4FF0-AF87-3CF9BE218E8D}"/>
              </a:ext>
            </a:extLst>
          </p:cNvPr>
          <p:cNvSpPr>
            <a:spLocks noGrp="1"/>
          </p:cNvSpPr>
          <p:nvPr>
            <p:ph type="title"/>
          </p:nvPr>
        </p:nvSpPr>
        <p:spPr>
          <a:xfrm>
            <a:off x="457200" y="269875"/>
            <a:ext cx="8229600" cy="1143000"/>
          </a:xfrm>
        </p:spPr>
        <p:txBody>
          <a:bodyPr/>
          <a:lstStyle/>
          <a:p>
            <a:r>
              <a:rPr lang="en-US" dirty="0"/>
              <a:t>Ventilation what is it?</a:t>
            </a:r>
          </a:p>
        </p:txBody>
      </p:sp>
      <p:sp>
        <p:nvSpPr>
          <p:cNvPr id="3" name="Content Placeholder 2">
            <a:extLst>
              <a:ext uri="{FF2B5EF4-FFF2-40B4-BE49-F238E27FC236}">
                <a16:creationId xmlns:a16="http://schemas.microsoft.com/office/drawing/2014/main" id="{1AB334A0-6109-4E4E-8D76-892CA2DAEC63}"/>
              </a:ext>
            </a:extLst>
          </p:cNvPr>
          <p:cNvSpPr>
            <a:spLocks noGrp="1"/>
          </p:cNvSpPr>
          <p:nvPr>
            <p:ph idx="1"/>
          </p:nvPr>
        </p:nvSpPr>
        <p:spPr/>
        <p:txBody>
          <a:bodyPr>
            <a:normAutofit/>
          </a:bodyPr>
          <a:lstStyle/>
          <a:p>
            <a:r>
              <a:rPr lang="en-US" sz="2800" dirty="0"/>
              <a:t>It is about Ventilation performance levels</a:t>
            </a:r>
          </a:p>
          <a:p>
            <a:r>
              <a:rPr lang="en-US" sz="2800" dirty="0"/>
              <a:t>Ventilation performance is measured as:</a:t>
            </a:r>
          </a:p>
          <a:p>
            <a:pPr marL="0" indent="0" algn="ctr">
              <a:buNone/>
            </a:pPr>
            <a:r>
              <a:rPr lang="en-US" sz="2800" dirty="0"/>
              <a:t>Air Changes Per Hour (ACH)</a:t>
            </a:r>
          </a:p>
          <a:p>
            <a:r>
              <a:rPr lang="en-US" sz="2800" dirty="0"/>
              <a:t>ACH is a measure of how often air changes in a room</a:t>
            </a:r>
          </a:p>
          <a:p>
            <a:pPr lvl="1"/>
            <a:r>
              <a:rPr lang="en-US" sz="2400" dirty="0"/>
              <a:t>1 ACH changes the room air 1 time per hour</a:t>
            </a:r>
          </a:p>
          <a:p>
            <a:pPr lvl="1"/>
            <a:r>
              <a:rPr lang="en-US" sz="2400" dirty="0"/>
              <a:t>20 ACH changes the room air 20 times per hour </a:t>
            </a:r>
          </a:p>
          <a:p>
            <a:pPr lvl="1"/>
            <a:r>
              <a:rPr lang="en-US" sz="2400" dirty="0"/>
              <a:t>or every 3 minutes (60 min / 3 min = 20 ACH)</a:t>
            </a:r>
          </a:p>
          <a:p>
            <a:r>
              <a:rPr lang="en-US" sz="2800" dirty="0"/>
              <a:t>Disease specialists address ventilation only in ACH</a:t>
            </a:r>
          </a:p>
          <a:p>
            <a:pPr marL="0" indent="0" algn="ctr">
              <a:buNone/>
            </a:pPr>
            <a:r>
              <a:rPr lang="en-US" sz="2800" b="1" dirty="0"/>
              <a:t>ACH = Fan Cubic-feet per Hour / Room Cubic-feet</a:t>
            </a:r>
          </a:p>
          <a:p>
            <a:endParaRPr lang="en-US" sz="2800" dirty="0"/>
          </a:p>
        </p:txBody>
      </p:sp>
    </p:spTree>
    <p:extLst>
      <p:ext uri="{BB962C8B-B14F-4D97-AF65-F5344CB8AC3E}">
        <p14:creationId xmlns:p14="http://schemas.microsoft.com/office/powerpoint/2010/main" val="29963524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F866B-2AC1-4117-8C37-1AD1C1E30519}"/>
              </a:ext>
            </a:extLst>
          </p:cNvPr>
          <p:cNvSpPr>
            <a:spLocks noGrp="1"/>
          </p:cNvSpPr>
          <p:nvPr>
            <p:ph type="title"/>
          </p:nvPr>
        </p:nvSpPr>
        <p:spPr>
          <a:xfrm>
            <a:off x="457200" y="269875"/>
            <a:ext cx="8229600" cy="1143000"/>
          </a:xfrm>
        </p:spPr>
        <p:txBody>
          <a:bodyPr/>
          <a:lstStyle/>
          <a:p>
            <a:r>
              <a:rPr lang="en-US" dirty="0"/>
              <a:t>Ventilation what is it?</a:t>
            </a:r>
          </a:p>
        </p:txBody>
      </p:sp>
      <p:sp>
        <p:nvSpPr>
          <p:cNvPr id="3" name="Content Placeholder 2">
            <a:extLst>
              <a:ext uri="{FF2B5EF4-FFF2-40B4-BE49-F238E27FC236}">
                <a16:creationId xmlns:a16="http://schemas.microsoft.com/office/drawing/2014/main" id="{A5B8FEA1-7BF3-421F-82B4-2D6705219D8A}"/>
              </a:ext>
            </a:extLst>
          </p:cNvPr>
          <p:cNvSpPr>
            <a:spLocks noGrp="1"/>
          </p:cNvSpPr>
          <p:nvPr>
            <p:ph idx="1"/>
          </p:nvPr>
        </p:nvSpPr>
        <p:spPr/>
        <p:txBody>
          <a:bodyPr/>
          <a:lstStyle/>
          <a:p>
            <a:r>
              <a:rPr lang="en-US" sz="2400" dirty="0"/>
              <a:t>It is not about measuring and maintaining CO2 levels</a:t>
            </a:r>
          </a:p>
          <a:p>
            <a:r>
              <a:rPr lang="en-US" sz="2400" dirty="0"/>
              <a:t>Maintaining CO2 levels leads to a system with ACH levels that are too low such as 1 ACH or less</a:t>
            </a:r>
          </a:p>
          <a:p>
            <a:r>
              <a:rPr lang="en-US" sz="2400" dirty="0"/>
              <a:t>It is not about liters/min or cubic-feet/min per person, this will never provide visibility into the actual ACH level in a room and when scenarios are run the ACH levels are too low such as 1 ACH or less</a:t>
            </a:r>
          </a:p>
          <a:p>
            <a:r>
              <a:rPr lang="en-US" sz="2400" dirty="0"/>
              <a:t>Ventilation performance when dealing with airborne contagions is always in terms of ACH in a real room setting, not a lab or test fixture</a:t>
            </a:r>
          </a:p>
          <a:p>
            <a:pPr marL="0" indent="0" algn="ctr">
              <a:buNone/>
            </a:pPr>
            <a:r>
              <a:rPr lang="en-US" sz="2400" b="1" dirty="0"/>
              <a:t>Example: 60 min / air changed every 3 min = 20 ACH</a:t>
            </a:r>
          </a:p>
        </p:txBody>
      </p:sp>
    </p:spTree>
    <p:extLst>
      <p:ext uri="{BB962C8B-B14F-4D97-AF65-F5344CB8AC3E}">
        <p14:creationId xmlns:p14="http://schemas.microsoft.com/office/powerpoint/2010/main" val="11580931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0F2D2-9003-4723-9149-BA5E73E8E932}"/>
              </a:ext>
            </a:extLst>
          </p:cNvPr>
          <p:cNvSpPr>
            <a:spLocks noGrp="1"/>
          </p:cNvSpPr>
          <p:nvPr>
            <p:ph type="title"/>
          </p:nvPr>
        </p:nvSpPr>
        <p:spPr>
          <a:xfrm>
            <a:off x="457200" y="269875"/>
            <a:ext cx="8229600" cy="1143000"/>
          </a:xfrm>
        </p:spPr>
        <p:txBody>
          <a:bodyPr>
            <a:normAutofit fontScale="90000"/>
          </a:bodyPr>
          <a:lstStyle/>
          <a:p>
            <a:r>
              <a:rPr lang="en-US" sz="4000" dirty="0"/>
              <a:t>Scenarios Analyzed</a:t>
            </a:r>
            <a:br>
              <a:rPr lang="en-US" sz="4000" dirty="0"/>
            </a:br>
            <a:r>
              <a:rPr lang="en-US" sz="4000" dirty="0"/>
              <a:t>Key Research Findings</a:t>
            </a:r>
          </a:p>
        </p:txBody>
      </p:sp>
      <p:sp>
        <p:nvSpPr>
          <p:cNvPr id="3" name="Content Placeholder 2">
            <a:extLst>
              <a:ext uri="{FF2B5EF4-FFF2-40B4-BE49-F238E27FC236}">
                <a16:creationId xmlns:a16="http://schemas.microsoft.com/office/drawing/2014/main" id="{E962FF32-0677-4164-A9C6-3C1DAB943D31}"/>
              </a:ext>
            </a:extLst>
          </p:cNvPr>
          <p:cNvSpPr>
            <a:spLocks noGrp="1"/>
          </p:cNvSpPr>
          <p:nvPr>
            <p:ph idx="1"/>
          </p:nvPr>
        </p:nvSpPr>
        <p:spPr/>
        <p:txBody>
          <a:bodyPr/>
          <a:lstStyle/>
          <a:p>
            <a:r>
              <a:rPr lang="en-US" sz="2400" dirty="0"/>
              <a:t>Small indoor space - problem is massive</a:t>
            </a:r>
          </a:p>
          <a:p>
            <a:r>
              <a:rPr lang="en-US" sz="2400" dirty="0"/>
              <a:t>Large indoor space - problematic</a:t>
            </a:r>
          </a:p>
          <a:p>
            <a:r>
              <a:rPr lang="en-US" sz="2400" dirty="0"/>
              <a:t>Outside - extremely rare</a:t>
            </a:r>
          </a:p>
          <a:p>
            <a:r>
              <a:rPr lang="en-US" sz="2400" dirty="0"/>
              <a:t>Mask on / off</a:t>
            </a:r>
          </a:p>
          <a:p>
            <a:r>
              <a:rPr lang="en-US" sz="2400" dirty="0"/>
              <a:t>Exposure time of 1, 4 , 8 hours</a:t>
            </a:r>
          </a:p>
          <a:p>
            <a:r>
              <a:rPr lang="en-US" sz="2400" dirty="0"/>
              <a:t>Various ventilation rates - key to reduce risk</a:t>
            </a:r>
          </a:p>
          <a:p>
            <a:r>
              <a:rPr lang="en-US" sz="2400" dirty="0"/>
              <a:t>Used Well-Riley equation to develop scenarios</a:t>
            </a:r>
          </a:p>
          <a:p>
            <a:endParaRPr lang="en-US" sz="2400" dirty="0"/>
          </a:p>
        </p:txBody>
      </p:sp>
      <p:sp>
        <p:nvSpPr>
          <p:cNvPr id="5" name="TextBox 4">
            <a:extLst>
              <a:ext uri="{FF2B5EF4-FFF2-40B4-BE49-F238E27FC236}">
                <a16:creationId xmlns:a16="http://schemas.microsoft.com/office/drawing/2014/main" id="{D9D53F5B-54B8-4B07-BB22-151553779D9A}"/>
              </a:ext>
            </a:extLst>
          </p:cNvPr>
          <p:cNvSpPr txBox="1"/>
          <p:nvPr/>
        </p:nvSpPr>
        <p:spPr>
          <a:xfrm>
            <a:off x="381000" y="4953000"/>
            <a:ext cx="8077200" cy="1077218"/>
          </a:xfrm>
          <a:prstGeom prst="rect">
            <a:avLst/>
          </a:prstGeom>
          <a:noFill/>
        </p:spPr>
        <p:txBody>
          <a:bodyPr wrap="square">
            <a:spAutoFit/>
          </a:bodyPr>
          <a:lstStyle/>
          <a:p>
            <a:pPr algn="ctr" defTabSz="685800"/>
            <a:r>
              <a:rPr lang="en-US" sz="3200" b="1" spc="-8" dirty="0">
                <a:latin typeface="+mn-lt"/>
                <a:cs typeface="Arial" panose="020B0604020202020204" pitchFamily="34" charset="0"/>
              </a:rPr>
              <a:t>Scenarios show probability of infection </a:t>
            </a:r>
          </a:p>
          <a:p>
            <a:pPr algn="ctr" defTabSz="685800"/>
            <a:r>
              <a:rPr lang="en-US" sz="3200" b="1" spc="-8" dirty="0">
                <a:latin typeface="+mn-lt"/>
                <a:cs typeface="Arial" panose="020B0604020202020204" pitchFamily="34" charset="0"/>
              </a:rPr>
              <a:t>99% to .0003%</a:t>
            </a:r>
          </a:p>
        </p:txBody>
      </p:sp>
    </p:spTree>
    <p:extLst>
      <p:ext uri="{BB962C8B-B14F-4D97-AF65-F5344CB8AC3E}">
        <p14:creationId xmlns:p14="http://schemas.microsoft.com/office/powerpoint/2010/main" val="22062762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AEC41-C4AF-495F-B530-D945C27A9429}"/>
              </a:ext>
            </a:extLst>
          </p:cNvPr>
          <p:cNvSpPr>
            <a:spLocks noGrp="1"/>
          </p:cNvSpPr>
          <p:nvPr>
            <p:ph type="title"/>
          </p:nvPr>
        </p:nvSpPr>
        <p:spPr>
          <a:xfrm>
            <a:off x="457200" y="269875"/>
            <a:ext cx="8229600" cy="1143000"/>
          </a:xfrm>
        </p:spPr>
        <p:txBody>
          <a:bodyPr/>
          <a:lstStyle/>
          <a:p>
            <a:r>
              <a:rPr lang="en-US" sz="4000" dirty="0"/>
              <a:t>What should be the ACH Level?</a:t>
            </a:r>
          </a:p>
        </p:txBody>
      </p:sp>
      <p:sp>
        <p:nvSpPr>
          <p:cNvPr id="3" name="Content Placeholder 2">
            <a:extLst>
              <a:ext uri="{FF2B5EF4-FFF2-40B4-BE49-F238E27FC236}">
                <a16:creationId xmlns:a16="http://schemas.microsoft.com/office/drawing/2014/main" id="{2DB8D9CA-4C87-4496-8453-7ED0449E62CC}"/>
              </a:ext>
            </a:extLst>
          </p:cNvPr>
          <p:cNvSpPr>
            <a:spLocks noGrp="1"/>
          </p:cNvSpPr>
          <p:nvPr>
            <p:ph idx="1"/>
          </p:nvPr>
        </p:nvSpPr>
        <p:spPr/>
        <p:txBody>
          <a:bodyPr/>
          <a:lstStyle/>
          <a:p>
            <a:r>
              <a:rPr lang="en-US" dirty="0"/>
              <a:t>0 leads to infection</a:t>
            </a:r>
          </a:p>
          <a:p>
            <a:r>
              <a:rPr lang="en-US" dirty="0"/>
              <a:t>1 leads to infection we know from data</a:t>
            </a:r>
          </a:p>
          <a:p>
            <a:r>
              <a:rPr lang="en-US" dirty="0"/>
              <a:t>CDC recommends 12 ACH for a hospital room with airborne contagion</a:t>
            </a:r>
          </a:p>
          <a:p>
            <a:r>
              <a:rPr lang="en-US" dirty="0"/>
              <a:t>The number must be greater than 1</a:t>
            </a:r>
          </a:p>
          <a:p>
            <a:r>
              <a:rPr lang="en-US" dirty="0"/>
              <a:t>As ACH increases the risk of infection drops</a:t>
            </a:r>
          </a:p>
        </p:txBody>
      </p:sp>
    </p:spTree>
    <p:extLst>
      <p:ext uri="{BB962C8B-B14F-4D97-AF65-F5344CB8AC3E}">
        <p14:creationId xmlns:p14="http://schemas.microsoft.com/office/powerpoint/2010/main" val="14709527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FCFE8-D871-630C-AF1C-D5D4E11F1FE8}"/>
              </a:ext>
            </a:extLst>
          </p:cNvPr>
          <p:cNvSpPr>
            <a:spLocks noGrp="1"/>
          </p:cNvSpPr>
          <p:nvPr>
            <p:ph type="title"/>
          </p:nvPr>
        </p:nvSpPr>
        <p:spPr/>
        <p:txBody>
          <a:bodyPr/>
          <a:lstStyle/>
          <a:p>
            <a:r>
              <a:rPr lang="en-US" sz="3600" dirty="0"/>
              <a:t>Mental Models to Understand ACH </a:t>
            </a:r>
          </a:p>
        </p:txBody>
      </p:sp>
      <p:sp>
        <p:nvSpPr>
          <p:cNvPr id="3" name="Content Placeholder 2">
            <a:extLst>
              <a:ext uri="{FF2B5EF4-FFF2-40B4-BE49-F238E27FC236}">
                <a16:creationId xmlns:a16="http://schemas.microsoft.com/office/drawing/2014/main" id="{AA79FF08-DB53-4713-F1F2-5D2C15881D10}"/>
              </a:ext>
            </a:extLst>
          </p:cNvPr>
          <p:cNvSpPr>
            <a:spLocks noGrp="1"/>
          </p:cNvSpPr>
          <p:nvPr>
            <p:ph idx="1"/>
          </p:nvPr>
        </p:nvSpPr>
        <p:spPr/>
        <p:txBody>
          <a:bodyPr/>
          <a:lstStyle/>
          <a:p>
            <a:r>
              <a:rPr lang="en-US" sz="2400" dirty="0"/>
              <a:t>Many address ACH levels as a percent of remaining contagions after 1 ACH</a:t>
            </a:r>
          </a:p>
          <a:p>
            <a:pPr lvl="1"/>
            <a:r>
              <a:rPr lang="en-US" sz="2000" dirty="0"/>
              <a:t>One air change removes approximately 63% of room air contaminants, and a second air change removes about 63% of what remains, and so on</a:t>
            </a:r>
          </a:p>
          <a:p>
            <a:r>
              <a:rPr lang="en-US" sz="2400" dirty="0"/>
              <a:t>Systems engineering safety and reliability analysis is about probabilities, relative probabilities and time before failure</a:t>
            </a:r>
          </a:p>
          <a:p>
            <a:r>
              <a:rPr lang="en-US" sz="2400" dirty="0"/>
              <a:t>Applying systems engineering safety and reliability concepts to ACH provides a quick view on the effectiveness of ACH levels and how one can behave</a:t>
            </a:r>
          </a:p>
          <a:p>
            <a:endParaRPr lang="en-US" sz="2400" dirty="0"/>
          </a:p>
        </p:txBody>
      </p:sp>
    </p:spTree>
    <p:extLst>
      <p:ext uri="{BB962C8B-B14F-4D97-AF65-F5344CB8AC3E}">
        <p14:creationId xmlns:p14="http://schemas.microsoft.com/office/powerpoint/2010/main" val="28043893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6E0CA-911C-B730-DCB2-9145ED375BF8}"/>
              </a:ext>
            </a:extLst>
          </p:cNvPr>
          <p:cNvSpPr>
            <a:spLocks noGrp="1"/>
          </p:cNvSpPr>
          <p:nvPr>
            <p:ph type="title"/>
          </p:nvPr>
        </p:nvSpPr>
        <p:spPr/>
        <p:txBody>
          <a:bodyPr/>
          <a:lstStyle/>
          <a:p>
            <a:r>
              <a:rPr lang="en-US" sz="4000" dirty="0"/>
              <a:t>ACH Various Analysis Perspectives</a:t>
            </a:r>
          </a:p>
        </p:txBody>
      </p:sp>
      <p:graphicFrame>
        <p:nvGraphicFramePr>
          <p:cNvPr id="4" name="Content Placeholder 3">
            <a:extLst>
              <a:ext uri="{FF2B5EF4-FFF2-40B4-BE49-F238E27FC236}">
                <a16:creationId xmlns:a16="http://schemas.microsoft.com/office/drawing/2014/main" id="{014B72E2-EF92-11FF-84D3-E85940DBE566}"/>
              </a:ext>
            </a:extLst>
          </p:cNvPr>
          <p:cNvGraphicFramePr>
            <a:graphicFrameLocks noGrp="1"/>
          </p:cNvGraphicFramePr>
          <p:nvPr>
            <p:ph idx="1"/>
          </p:nvPr>
        </p:nvGraphicFramePr>
        <p:xfrm>
          <a:off x="533402" y="1524000"/>
          <a:ext cx="8077197" cy="4541520"/>
        </p:xfrm>
        <a:graphic>
          <a:graphicData uri="http://schemas.openxmlformats.org/drawingml/2006/table">
            <a:tbl>
              <a:tblPr>
                <a:tableStyleId>{2D5ABB26-0587-4C30-8999-92F81FD0307C}</a:tableStyleId>
              </a:tblPr>
              <a:tblGrid>
                <a:gridCol w="775411">
                  <a:extLst>
                    <a:ext uri="{9D8B030D-6E8A-4147-A177-3AD203B41FA5}">
                      <a16:colId xmlns:a16="http://schemas.microsoft.com/office/drawing/2014/main" val="1283872365"/>
                    </a:ext>
                  </a:extLst>
                </a:gridCol>
                <a:gridCol w="1053389">
                  <a:extLst>
                    <a:ext uri="{9D8B030D-6E8A-4147-A177-3AD203B41FA5}">
                      <a16:colId xmlns:a16="http://schemas.microsoft.com/office/drawing/2014/main" val="2971357168"/>
                    </a:ext>
                  </a:extLst>
                </a:gridCol>
                <a:gridCol w="1524000">
                  <a:extLst>
                    <a:ext uri="{9D8B030D-6E8A-4147-A177-3AD203B41FA5}">
                      <a16:colId xmlns:a16="http://schemas.microsoft.com/office/drawing/2014/main" val="1408620660"/>
                    </a:ext>
                  </a:extLst>
                </a:gridCol>
                <a:gridCol w="1447800">
                  <a:extLst>
                    <a:ext uri="{9D8B030D-6E8A-4147-A177-3AD203B41FA5}">
                      <a16:colId xmlns:a16="http://schemas.microsoft.com/office/drawing/2014/main" val="859459367"/>
                    </a:ext>
                  </a:extLst>
                </a:gridCol>
                <a:gridCol w="1600200">
                  <a:extLst>
                    <a:ext uri="{9D8B030D-6E8A-4147-A177-3AD203B41FA5}">
                      <a16:colId xmlns:a16="http://schemas.microsoft.com/office/drawing/2014/main" val="3879104381"/>
                    </a:ext>
                  </a:extLst>
                </a:gridCol>
                <a:gridCol w="1676397">
                  <a:extLst>
                    <a:ext uri="{9D8B030D-6E8A-4147-A177-3AD203B41FA5}">
                      <a16:colId xmlns:a16="http://schemas.microsoft.com/office/drawing/2014/main" val="2933873592"/>
                    </a:ext>
                  </a:extLst>
                </a:gridCol>
              </a:tblGrid>
              <a:tr h="0">
                <a:tc>
                  <a:txBody>
                    <a:bodyPr/>
                    <a:lstStyle/>
                    <a:p>
                      <a:pPr algn="ctr"/>
                      <a:r>
                        <a:rPr lang="en-US" sz="1600" b="1" dirty="0"/>
                        <a:t>ACH</a:t>
                      </a:r>
                      <a:endParaRPr lang="en-US" sz="1600" dirty="0"/>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t>Remaining Virus *</a:t>
                      </a:r>
                    </a:p>
                    <a:p>
                      <a:pPr algn="ctr"/>
                      <a:r>
                        <a:rPr lang="en-US" sz="1600" b="1" dirty="0"/>
                        <a:t>63% / AC</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1600" b="1" dirty="0"/>
                        <a:t>Time (mins.) </a:t>
                      </a:r>
                      <a:br>
                        <a:rPr lang="en-US" sz="1600" b="1" dirty="0"/>
                      </a:br>
                      <a:r>
                        <a:rPr lang="en-US" sz="1600" b="1" dirty="0"/>
                        <a:t>removal: 99% efficiency *</a:t>
                      </a:r>
                      <a:endParaRPr lang="en-US" sz="1600" dirty="0"/>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1600" b="1" dirty="0"/>
                        <a:t>Time (mins.) </a:t>
                      </a:r>
                      <a:br>
                        <a:rPr lang="en-US" sz="1600" b="1" dirty="0"/>
                      </a:br>
                      <a:r>
                        <a:rPr lang="en-US" sz="1600" b="1" dirty="0"/>
                        <a:t>removal: 99.9% efficiency *</a:t>
                      </a:r>
                      <a:endParaRPr lang="en-US" sz="1600" dirty="0"/>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1600" b="1" dirty="0"/>
                        <a:t>Infection Risk</a:t>
                      </a:r>
                      <a:br>
                        <a:rPr lang="en-US" sz="1600" b="1" dirty="0"/>
                      </a:br>
                      <a:r>
                        <a:rPr lang="en-US" sz="1600" b="1" dirty="0"/>
                        <a:t>(1/ACH)</a:t>
                      </a:r>
                    </a:p>
                    <a:p>
                      <a:pPr algn="ctr"/>
                      <a:r>
                        <a:rPr lang="en-US" sz="1600" b="1" dirty="0"/>
                        <a:t>Safety world</a:t>
                      </a:r>
                      <a:endParaRPr lang="en-US" sz="1600" dirty="0"/>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c>
                  <a:txBody>
                    <a:bodyPr/>
                    <a:lstStyle/>
                    <a:p>
                      <a:pPr algn="ctr"/>
                      <a:r>
                        <a:rPr lang="en-US" sz="1600" b="1" dirty="0"/>
                        <a:t>Time to Infection</a:t>
                      </a:r>
                    </a:p>
                    <a:p>
                      <a:pPr algn="ctr"/>
                      <a:r>
                        <a:rPr lang="en-US" sz="1600" b="1" dirty="0"/>
                        <a:t>(hours)</a:t>
                      </a:r>
                    </a:p>
                    <a:p>
                      <a:pPr algn="ctr"/>
                      <a:r>
                        <a:rPr lang="en-US" sz="1600" b="1" dirty="0"/>
                        <a:t>Reliability world</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extLst>
                  <a:ext uri="{0D108BD9-81ED-4DB2-BD59-A6C34878D82A}">
                    <a16:rowId xmlns:a16="http://schemas.microsoft.com/office/drawing/2014/main" val="899687912"/>
                  </a:ext>
                </a:extLst>
              </a:tr>
              <a:tr h="0">
                <a:tc>
                  <a:txBody>
                    <a:bodyPr/>
                    <a:lstStyle/>
                    <a:p>
                      <a:pPr algn="ctr"/>
                      <a:r>
                        <a:rPr lang="en-US" sz="2000" dirty="0"/>
                        <a:t>0</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100%</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a:t>-</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a:t>-</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a:t>100%</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c>
                  <a:txBody>
                    <a:bodyPr/>
                    <a:lstStyle/>
                    <a:p>
                      <a:pPr algn="ctr"/>
                      <a:r>
                        <a:rPr lang="en-US" sz="2000" dirty="0"/>
                        <a:t>1 or .5 or .25</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extLst>
                  <a:ext uri="{0D108BD9-81ED-4DB2-BD59-A6C34878D82A}">
                    <a16:rowId xmlns:a16="http://schemas.microsoft.com/office/drawing/2014/main" val="3622784933"/>
                  </a:ext>
                </a:extLst>
              </a:tr>
              <a:tr h="0">
                <a:tc>
                  <a:txBody>
                    <a:bodyPr/>
                    <a:lstStyle/>
                    <a:p>
                      <a:pPr algn="ctr"/>
                      <a:r>
                        <a:rPr lang="en-US" sz="2000" dirty="0"/>
                        <a:t>1</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kern="1200" dirty="0">
                          <a:solidFill>
                            <a:schemeClr val="tx1"/>
                          </a:solidFill>
                          <a:latin typeface="+mn-lt"/>
                          <a:ea typeface="+mn-ea"/>
                          <a:cs typeface="+mn-cs"/>
                        </a:rPr>
                        <a:t>63%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a:t>-</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a:t>-</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a:t>100% or 50%</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c>
                  <a:txBody>
                    <a:bodyPr/>
                    <a:lstStyle/>
                    <a:p>
                      <a:pPr algn="ctr"/>
                      <a:r>
                        <a:rPr lang="en-US" sz="2000" dirty="0"/>
                        <a:t>1 or 4 or 6</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extLst>
                  <a:ext uri="{0D108BD9-81ED-4DB2-BD59-A6C34878D82A}">
                    <a16:rowId xmlns:a16="http://schemas.microsoft.com/office/drawing/2014/main" val="3507435863"/>
                  </a:ext>
                </a:extLst>
              </a:tr>
              <a:tr h="0">
                <a:tc>
                  <a:txBody>
                    <a:bodyPr/>
                    <a:lstStyle/>
                    <a:p>
                      <a:pPr algn="ctr"/>
                      <a:r>
                        <a:rPr lang="en-US" sz="2000" dirty="0"/>
                        <a:t>2</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kern="1200" dirty="0">
                          <a:solidFill>
                            <a:schemeClr val="tx1"/>
                          </a:solidFill>
                          <a:latin typeface="+mn-lt"/>
                          <a:ea typeface="+mn-ea"/>
                          <a:cs typeface="+mn-cs"/>
                        </a:rPr>
                        <a:t>40%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a:t>138</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a:t>207</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a:t>50%</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c>
                  <a:txBody>
                    <a:bodyPr/>
                    <a:lstStyle/>
                    <a:p>
                      <a:pPr algn="ctr"/>
                      <a:r>
                        <a:rPr lang="en-US" sz="2000" dirty="0"/>
                        <a:t>2</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extLst>
                  <a:ext uri="{0D108BD9-81ED-4DB2-BD59-A6C34878D82A}">
                    <a16:rowId xmlns:a16="http://schemas.microsoft.com/office/drawing/2014/main" val="102094411"/>
                  </a:ext>
                </a:extLst>
              </a:tr>
              <a:tr h="0">
                <a:tc>
                  <a:txBody>
                    <a:bodyPr/>
                    <a:lstStyle/>
                    <a:p>
                      <a:pPr algn="ctr"/>
                      <a:r>
                        <a:rPr lang="en-US" sz="2000" dirty="0"/>
                        <a:t>4</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kern="1200" dirty="0">
                          <a:solidFill>
                            <a:schemeClr val="tx1"/>
                          </a:solidFill>
                          <a:latin typeface="+mn-lt"/>
                          <a:ea typeface="+mn-ea"/>
                          <a:cs typeface="+mn-cs"/>
                        </a:rPr>
                        <a:t>16%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a:t>69</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a:t>104</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a:t>25%</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c>
                  <a:txBody>
                    <a:bodyPr/>
                    <a:lstStyle/>
                    <a:p>
                      <a:pPr algn="ctr"/>
                      <a:r>
                        <a:rPr lang="en-US" sz="2000" dirty="0"/>
                        <a:t>4</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extLst>
                  <a:ext uri="{0D108BD9-81ED-4DB2-BD59-A6C34878D82A}">
                    <a16:rowId xmlns:a16="http://schemas.microsoft.com/office/drawing/2014/main" val="2746254399"/>
                  </a:ext>
                </a:extLst>
              </a:tr>
              <a:tr h="0">
                <a:tc>
                  <a:txBody>
                    <a:bodyPr/>
                    <a:lstStyle/>
                    <a:p>
                      <a:pPr algn="ctr"/>
                      <a:r>
                        <a:rPr lang="en-US" sz="2000" dirty="0"/>
                        <a:t>6</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kern="1200" dirty="0">
                          <a:solidFill>
                            <a:schemeClr val="tx1"/>
                          </a:solidFill>
                          <a:latin typeface="+mn-lt"/>
                          <a:ea typeface="+mn-ea"/>
                          <a:cs typeface="+mn-cs"/>
                        </a:rPr>
                        <a:t>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a:t>46</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a:t>69</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a:t>17%</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c>
                  <a:txBody>
                    <a:bodyPr/>
                    <a:lstStyle/>
                    <a:p>
                      <a:pPr algn="ctr"/>
                      <a:r>
                        <a:rPr lang="en-US" sz="2000" dirty="0"/>
                        <a:t>6</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extLst>
                  <a:ext uri="{0D108BD9-81ED-4DB2-BD59-A6C34878D82A}">
                    <a16:rowId xmlns:a16="http://schemas.microsoft.com/office/drawing/2014/main" val="3920985367"/>
                  </a:ext>
                </a:extLst>
              </a:tr>
              <a:tr h="0">
                <a:tc>
                  <a:txBody>
                    <a:bodyPr/>
                    <a:lstStyle/>
                    <a:p>
                      <a:pPr algn="ctr"/>
                      <a:r>
                        <a:rPr lang="en-US" sz="2000" dirty="0"/>
                        <a:t>8</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kern="1200" dirty="0">
                          <a:solidFill>
                            <a:schemeClr val="tx1"/>
                          </a:solidFill>
                          <a:latin typeface="+mn-lt"/>
                          <a:ea typeface="+mn-ea"/>
                          <a:cs typeface="+mn-cs"/>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a:t>35</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a:t>52</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a:t>13%</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c>
                  <a:txBody>
                    <a:bodyPr/>
                    <a:lstStyle/>
                    <a:p>
                      <a:pPr algn="ctr"/>
                      <a:r>
                        <a:rPr lang="en-US" sz="2000" dirty="0"/>
                        <a:t>8</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extLst>
                  <a:ext uri="{0D108BD9-81ED-4DB2-BD59-A6C34878D82A}">
                    <a16:rowId xmlns:a16="http://schemas.microsoft.com/office/drawing/2014/main" val="3729277154"/>
                  </a:ext>
                </a:extLst>
              </a:tr>
              <a:tr h="0">
                <a:tc>
                  <a:txBody>
                    <a:bodyPr/>
                    <a:lstStyle/>
                    <a:p>
                      <a:pPr algn="ctr"/>
                      <a:r>
                        <a:rPr lang="en-US" sz="2000" dirty="0"/>
                        <a:t>10</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kern="1200" dirty="0">
                          <a:solidFill>
                            <a:schemeClr val="tx1"/>
                          </a:solidFill>
                          <a:latin typeface="+mn-lt"/>
                          <a:ea typeface="+mn-ea"/>
                          <a:cs typeface="+mn-cs"/>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a:t>28</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a:t>41</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a:t>10%</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c>
                  <a:txBody>
                    <a:bodyPr/>
                    <a:lstStyle/>
                    <a:p>
                      <a:pPr algn="ctr"/>
                      <a:r>
                        <a:rPr lang="en-US" sz="2000" dirty="0"/>
                        <a:t>10</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extLst>
                  <a:ext uri="{0D108BD9-81ED-4DB2-BD59-A6C34878D82A}">
                    <a16:rowId xmlns:a16="http://schemas.microsoft.com/office/drawing/2014/main" val="4133898082"/>
                  </a:ext>
                </a:extLst>
              </a:tr>
              <a:tr h="0">
                <a:tc>
                  <a:txBody>
                    <a:bodyPr/>
                    <a:lstStyle/>
                    <a:p>
                      <a:pPr algn="ctr"/>
                      <a:r>
                        <a:rPr lang="en-US" sz="2000" dirty="0"/>
                        <a:t>12</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kern="1200" dirty="0">
                          <a:solidFill>
                            <a:schemeClr val="tx1"/>
                          </a:solidFill>
                          <a:latin typeface="+mn-lt"/>
                          <a:ea typeface="+mn-ea"/>
                          <a:cs typeface="+mn-cs"/>
                        </a:rPr>
                        <a:t>0.39%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a:t>23</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a:t>35</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a:t>8%</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c>
                  <a:txBody>
                    <a:bodyPr/>
                    <a:lstStyle/>
                    <a:p>
                      <a:pPr algn="ctr"/>
                      <a:r>
                        <a:rPr lang="en-US" sz="2000" dirty="0"/>
                        <a:t>12</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extLst>
                  <a:ext uri="{0D108BD9-81ED-4DB2-BD59-A6C34878D82A}">
                    <a16:rowId xmlns:a16="http://schemas.microsoft.com/office/drawing/2014/main" val="1794695764"/>
                  </a:ext>
                </a:extLst>
              </a:tr>
              <a:tr h="0">
                <a:tc>
                  <a:txBody>
                    <a:bodyPr/>
                    <a:lstStyle/>
                    <a:p>
                      <a:pPr algn="ctr"/>
                      <a:r>
                        <a:rPr lang="en-US" sz="2000" dirty="0"/>
                        <a:t>15</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kern="1200" dirty="0">
                          <a:solidFill>
                            <a:schemeClr val="tx1"/>
                          </a:solidFill>
                          <a:latin typeface="+mn-lt"/>
                          <a:ea typeface="+mn-ea"/>
                          <a:cs typeface="+mn-cs"/>
                        </a:rPr>
                        <a:t>0.10%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a:t>18</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a:t>28</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a:t>7%</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c>
                  <a:txBody>
                    <a:bodyPr/>
                    <a:lstStyle/>
                    <a:p>
                      <a:pPr algn="ctr"/>
                      <a:r>
                        <a:rPr lang="en-US" sz="2000" dirty="0"/>
                        <a:t>15</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extLst>
                  <a:ext uri="{0D108BD9-81ED-4DB2-BD59-A6C34878D82A}">
                    <a16:rowId xmlns:a16="http://schemas.microsoft.com/office/drawing/2014/main" val="98447560"/>
                  </a:ext>
                </a:extLst>
              </a:tr>
              <a:tr h="0">
                <a:tc>
                  <a:txBody>
                    <a:bodyPr/>
                    <a:lstStyle/>
                    <a:p>
                      <a:pPr algn="ctr"/>
                      <a:r>
                        <a:rPr lang="en-US" sz="2000" dirty="0"/>
                        <a:t>20</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kern="1200" dirty="0">
                          <a:solidFill>
                            <a:schemeClr val="tx1"/>
                          </a:solidFill>
                          <a:latin typeface="+mn-lt"/>
                          <a:ea typeface="+mn-ea"/>
                          <a:cs typeface="+mn-cs"/>
                        </a:rPr>
                        <a:t>0.01%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a:t>14</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a:t>21</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a:t>5%</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c>
                  <a:txBody>
                    <a:bodyPr/>
                    <a:lstStyle/>
                    <a:p>
                      <a:pPr algn="ctr"/>
                      <a:r>
                        <a:rPr lang="en-US" sz="2000" dirty="0"/>
                        <a:t>20</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extLst>
                  <a:ext uri="{0D108BD9-81ED-4DB2-BD59-A6C34878D82A}">
                    <a16:rowId xmlns:a16="http://schemas.microsoft.com/office/drawing/2014/main" val="1665002718"/>
                  </a:ext>
                </a:extLst>
              </a:tr>
              <a:tr h="0">
                <a:tc>
                  <a:txBody>
                    <a:bodyPr/>
                    <a:lstStyle/>
                    <a:p>
                      <a:pPr algn="ctr"/>
                      <a:r>
                        <a:rPr lang="en-US" sz="2000" b="1" dirty="0"/>
                        <a:t>50</a:t>
                      </a:r>
                      <a:endParaRPr lang="en-US" sz="2000" dirty="0"/>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kern="1200" dirty="0">
                          <a:solidFill>
                            <a:schemeClr val="tx1"/>
                          </a:solidFill>
                          <a:latin typeface="+mn-lt"/>
                          <a:ea typeface="+mn-ea"/>
                          <a:cs typeface="+mn-cs"/>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a:t>6</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a:t>8</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a:t>2%</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c>
                  <a:txBody>
                    <a:bodyPr/>
                    <a:lstStyle/>
                    <a:p>
                      <a:pPr algn="ctr"/>
                      <a:r>
                        <a:rPr lang="en-US" sz="2000" dirty="0"/>
                        <a:t>50</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extLst>
                  <a:ext uri="{0D108BD9-81ED-4DB2-BD59-A6C34878D82A}">
                    <a16:rowId xmlns:a16="http://schemas.microsoft.com/office/drawing/2014/main" val="1907794776"/>
                  </a:ext>
                </a:extLst>
              </a:tr>
            </a:tbl>
          </a:graphicData>
        </a:graphic>
      </p:graphicFrame>
      <p:sp>
        <p:nvSpPr>
          <p:cNvPr id="6" name="TextBox 5">
            <a:extLst>
              <a:ext uri="{FF2B5EF4-FFF2-40B4-BE49-F238E27FC236}">
                <a16:creationId xmlns:a16="http://schemas.microsoft.com/office/drawing/2014/main" id="{98BC7610-0DD4-7565-C7E6-EDFDB7A60C49}"/>
              </a:ext>
            </a:extLst>
          </p:cNvPr>
          <p:cNvSpPr txBox="1"/>
          <p:nvPr/>
        </p:nvSpPr>
        <p:spPr>
          <a:xfrm>
            <a:off x="457200" y="6096002"/>
            <a:ext cx="8305800" cy="646331"/>
          </a:xfrm>
          <a:prstGeom prst="rect">
            <a:avLst/>
          </a:prstGeom>
          <a:noFill/>
        </p:spPr>
        <p:txBody>
          <a:bodyPr wrap="square">
            <a:spAutoFit/>
          </a:bodyPr>
          <a:lstStyle/>
          <a:p>
            <a:r>
              <a:rPr lang="en-US" dirty="0">
                <a:latin typeface="+mn-lt"/>
              </a:rPr>
              <a:t>* CDC Appendix B. Air Guidelines for Environmental Infection Control in Health-Care Facilities (2003),  Medical world</a:t>
            </a:r>
          </a:p>
        </p:txBody>
      </p:sp>
    </p:spTree>
    <p:extLst>
      <p:ext uri="{BB962C8B-B14F-4D97-AF65-F5344CB8AC3E}">
        <p14:creationId xmlns:p14="http://schemas.microsoft.com/office/powerpoint/2010/main" val="40655872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0CA28-0DEF-49AA-8D9B-DC920750F7AC}"/>
              </a:ext>
            </a:extLst>
          </p:cNvPr>
          <p:cNvSpPr>
            <a:spLocks noGrp="1"/>
          </p:cNvSpPr>
          <p:nvPr>
            <p:ph type="title"/>
          </p:nvPr>
        </p:nvSpPr>
        <p:spPr/>
        <p:txBody>
          <a:bodyPr/>
          <a:lstStyle/>
          <a:p>
            <a:r>
              <a:rPr lang="en-US" sz="3600" dirty="0"/>
              <a:t>Where do ACH standards and guidelines come from?</a:t>
            </a:r>
          </a:p>
        </p:txBody>
      </p:sp>
      <p:sp>
        <p:nvSpPr>
          <p:cNvPr id="3" name="Content Placeholder 2">
            <a:extLst>
              <a:ext uri="{FF2B5EF4-FFF2-40B4-BE49-F238E27FC236}">
                <a16:creationId xmlns:a16="http://schemas.microsoft.com/office/drawing/2014/main" id="{5BBF27B4-7DB2-4246-8811-C6E02B7B4148}"/>
              </a:ext>
            </a:extLst>
          </p:cNvPr>
          <p:cNvSpPr>
            <a:spLocks noGrp="1"/>
          </p:cNvSpPr>
          <p:nvPr>
            <p:ph idx="1"/>
          </p:nvPr>
        </p:nvSpPr>
        <p:spPr/>
        <p:txBody>
          <a:bodyPr>
            <a:normAutofit lnSpcReduction="10000"/>
          </a:bodyPr>
          <a:lstStyle/>
          <a:p>
            <a:r>
              <a:rPr lang="en-US" sz="2800" dirty="0"/>
              <a:t>ASHRAE </a:t>
            </a:r>
            <a:r>
              <a:rPr lang="en-US" sz="2000" dirty="0"/>
              <a:t>American Society of Heating, Refrigerating and Air-Conditioning Engineers</a:t>
            </a:r>
            <a:endParaRPr lang="en-US" sz="2400" dirty="0"/>
          </a:p>
          <a:p>
            <a:r>
              <a:rPr lang="en-US" sz="2800" dirty="0"/>
              <a:t>CDC </a:t>
            </a:r>
            <a:r>
              <a:rPr lang="en-US" sz="2000" dirty="0"/>
              <a:t>Centers for Disease Control and Prevention</a:t>
            </a:r>
            <a:endParaRPr lang="en-US" sz="2800" dirty="0"/>
          </a:p>
          <a:p>
            <a:r>
              <a:rPr lang="en-US" sz="2800" dirty="0"/>
              <a:t>DOD </a:t>
            </a:r>
            <a:r>
              <a:rPr lang="en-US" sz="2000" dirty="0"/>
              <a:t>Department of Defense Standards </a:t>
            </a:r>
          </a:p>
          <a:p>
            <a:r>
              <a:rPr lang="en-US" sz="2800" dirty="0"/>
              <a:t>ISO </a:t>
            </a:r>
            <a:r>
              <a:rPr lang="en-US" sz="2000" dirty="0"/>
              <a:t>International Organization for Standardization</a:t>
            </a:r>
          </a:p>
          <a:p>
            <a:r>
              <a:rPr lang="en-US" sz="2800" dirty="0"/>
              <a:t>Others</a:t>
            </a:r>
          </a:p>
          <a:p>
            <a:endParaRPr lang="en-US" sz="2800" dirty="0"/>
          </a:p>
          <a:p>
            <a:pPr marL="0" indent="0" algn="ctr">
              <a:buNone/>
            </a:pPr>
            <a:r>
              <a:rPr lang="en-US" sz="2800" b="1" dirty="0"/>
              <a:t>Most of the ACH levels are based on comfort levels except for when airborne contagion mitigation is required in hospitals</a:t>
            </a:r>
          </a:p>
        </p:txBody>
      </p:sp>
    </p:spTree>
    <p:extLst>
      <p:ext uri="{BB962C8B-B14F-4D97-AF65-F5344CB8AC3E}">
        <p14:creationId xmlns:p14="http://schemas.microsoft.com/office/powerpoint/2010/main" val="1579667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5B53F-4D3E-EC64-6B15-56110725E3DE}"/>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E7EB8082-D98D-AFDF-9C36-18703BB429DC}"/>
              </a:ext>
            </a:extLst>
          </p:cNvPr>
          <p:cNvSpPr>
            <a:spLocks noGrp="1"/>
          </p:cNvSpPr>
          <p:nvPr>
            <p:ph idx="1"/>
          </p:nvPr>
        </p:nvSpPr>
        <p:spPr/>
        <p:txBody>
          <a:bodyPr/>
          <a:lstStyle/>
          <a:p>
            <a:r>
              <a:rPr lang="en-US" sz="2400" dirty="0"/>
              <a:t>We know we need to reduce facility ventilation carbon footprints but not at the cost of lost health or epidemics</a:t>
            </a:r>
          </a:p>
          <a:p>
            <a:r>
              <a:rPr lang="en-US" sz="2400" dirty="0"/>
              <a:t>Facility ventilation rates have been dropping since the first energy crisis in the last century</a:t>
            </a:r>
          </a:p>
          <a:p>
            <a:r>
              <a:rPr lang="en-US" sz="2400" dirty="0"/>
              <a:t>With sustainability goals, ventilation rates are being forced to drop even further</a:t>
            </a:r>
            <a:endParaRPr lang="en-US" sz="2400" u="sng" dirty="0"/>
          </a:p>
          <a:p>
            <a:r>
              <a:rPr lang="en-US" sz="2400" dirty="0"/>
              <a:t>Challenge is to increase existing poor ventilation rates while reducing carbon footprints</a:t>
            </a:r>
          </a:p>
          <a:p>
            <a:r>
              <a:rPr lang="en-US" sz="2400" dirty="0"/>
              <a:t>A systems perspective must be applied to the sustainability (carbon footprint) and ventilation challenges in facilities</a:t>
            </a:r>
          </a:p>
          <a:p>
            <a:endParaRPr lang="en-US" sz="2400" dirty="0"/>
          </a:p>
          <a:p>
            <a:endParaRPr lang="en-US" sz="2400" dirty="0"/>
          </a:p>
        </p:txBody>
      </p:sp>
    </p:spTree>
    <p:extLst>
      <p:ext uri="{BB962C8B-B14F-4D97-AF65-F5344CB8AC3E}">
        <p14:creationId xmlns:p14="http://schemas.microsoft.com/office/powerpoint/2010/main" val="11851320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597A3A16-3965-4A2D-80BE-D52609E06561}"/>
              </a:ext>
            </a:extLst>
          </p:cNvPr>
          <p:cNvSpPr>
            <a:spLocks noGrp="1"/>
          </p:cNvSpPr>
          <p:nvPr>
            <p:ph type="title"/>
          </p:nvPr>
        </p:nvSpPr>
        <p:spPr/>
        <p:txBody>
          <a:bodyPr/>
          <a:lstStyle/>
          <a:p>
            <a:r>
              <a:rPr lang="en-US" altLang="en-US" sz="4000" dirty="0"/>
              <a:t>ACH Standards &amp; Guidelines</a:t>
            </a:r>
          </a:p>
        </p:txBody>
      </p:sp>
      <p:graphicFrame>
        <p:nvGraphicFramePr>
          <p:cNvPr id="4" name="Table 3">
            <a:extLst>
              <a:ext uri="{FF2B5EF4-FFF2-40B4-BE49-F238E27FC236}">
                <a16:creationId xmlns:a16="http://schemas.microsoft.com/office/drawing/2014/main" id="{D2BA0B3F-BB99-4692-9EF8-B4CE238346ED}"/>
              </a:ext>
            </a:extLst>
          </p:cNvPr>
          <p:cNvGraphicFramePr>
            <a:graphicFrameLocks noGrp="1"/>
          </p:cNvGraphicFramePr>
          <p:nvPr/>
        </p:nvGraphicFramePr>
        <p:xfrm>
          <a:off x="457202" y="1905000"/>
          <a:ext cx="8229599" cy="3764350"/>
        </p:xfrm>
        <a:graphic>
          <a:graphicData uri="http://schemas.openxmlformats.org/drawingml/2006/table">
            <a:tbl>
              <a:tblPr>
                <a:tableStyleId>{2D5ABB26-0587-4C30-8999-92F81FD0307C}</a:tableStyleId>
              </a:tblPr>
              <a:tblGrid>
                <a:gridCol w="2114025">
                  <a:extLst>
                    <a:ext uri="{9D8B030D-6E8A-4147-A177-3AD203B41FA5}">
                      <a16:colId xmlns:a16="http://schemas.microsoft.com/office/drawing/2014/main" val="20000"/>
                    </a:ext>
                  </a:extLst>
                </a:gridCol>
                <a:gridCol w="604007">
                  <a:extLst>
                    <a:ext uri="{9D8B030D-6E8A-4147-A177-3AD203B41FA5}">
                      <a16:colId xmlns:a16="http://schemas.microsoft.com/office/drawing/2014/main" val="20001"/>
                    </a:ext>
                  </a:extLst>
                </a:gridCol>
                <a:gridCol w="755009">
                  <a:extLst>
                    <a:ext uri="{9D8B030D-6E8A-4147-A177-3AD203B41FA5}">
                      <a16:colId xmlns:a16="http://schemas.microsoft.com/office/drawing/2014/main" val="20002"/>
                    </a:ext>
                  </a:extLst>
                </a:gridCol>
                <a:gridCol w="946559">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6858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1371599">
                  <a:extLst>
                    <a:ext uri="{9D8B030D-6E8A-4147-A177-3AD203B41FA5}">
                      <a16:colId xmlns:a16="http://schemas.microsoft.com/office/drawing/2014/main" val="20007"/>
                    </a:ext>
                  </a:extLst>
                </a:gridCol>
              </a:tblGrid>
              <a:tr h="624785">
                <a:tc>
                  <a:txBody>
                    <a:bodyPr/>
                    <a:lstStyle/>
                    <a:p>
                      <a:r>
                        <a:rPr lang="en-US" sz="2000" b="1" dirty="0"/>
                        <a:t>Area</a:t>
                      </a:r>
                      <a:endParaRPr lang="en-US" sz="2000" dirty="0"/>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t>ACH</a:t>
                      </a:r>
                      <a:br>
                        <a:rPr lang="en-US" sz="2000" b="1" dirty="0"/>
                      </a:br>
                      <a:r>
                        <a:rPr lang="en-US" sz="2000" b="1" dirty="0"/>
                        <a:t>min</a:t>
                      </a:r>
                      <a:endParaRPr lang="en-US" sz="2000" dirty="0"/>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t>ACH</a:t>
                      </a:r>
                      <a:br>
                        <a:rPr lang="en-US" sz="2000" b="1" dirty="0"/>
                      </a:br>
                      <a:r>
                        <a:rPr lang="en-US" sz="2000" b="1" dirty="0"/>
                        <a:t>max</a:t>
                      </a:r>
                      <a:endParaRPr lang="en-US" sz="2000" dirty="0"/>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dirty="0"/>
                        <a:t>Source</a:t>
                      </a:r>
                      <a:endParaRPr lang="en-US" sz="2000" dirty="0"/>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dirty="0"/>
                        <a:t>Area</a:t>
                      </a:r>
                      <a:endParaRPr lang="en-US" sz="2000" dirty="0"/>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t>ACH</a:t>
                      </a:r>
                      <a:br>
                        <a:rPr lang="en-US" sz="2000" b="1" dirty="0"/>
                      </a:br>
                      <a:r>
                        <a:rPr lang="en-US" sz="2000" b="1" dirty="0"/>
                        <a:t>min</a:t>
                      </a:r>
                      <a:endParaRPr lang="en-US" sz="2000" dirty="0"/>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dirty="0"/>
                        <a:t>ACH</a:t>
                      </a:r>
                      <a:br>
                        <a:rPr lang="en-US" sz="2000" b="1" dirty="0"/>
                      </a:br>
                      <a:r>
                        <a:rPr lang="en-US" sz="2000" b="1" dirty="0"/>
                        <a:t>max</a:t>
                      </a:r>
                      <a:endParaRPr lang="en-US" sz="2000" dirty="0"/>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dirty="0"/>
                        <a:t>Source</a:t>
                      </a:r>
                      <a:endParaRPr lang="en-US" sz="2000" dirty="0"/>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24785">
                <a:tc>
                  <a:txBody>
                    <a:bodyPr/>
                    <a:lstStyle/>
                    <a:p>
                      <a:r>
                        <a:rPr lang="en-US" sz="2000" b="0" dirty="0"/>
                        <a:t>Hospital Trauma room</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t>15</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CDC</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Classroom (Art)</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16</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t>20</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Industry</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24785">
                <a:tc>
                  <a:txBody>
                    <a:bodyPr/>
                    <a:lstStyle/>
                    <a:p>
                      <a:r>
                        <a:rPr lang="en-US" sz="2000" dirty="0"/>
                        <a:t>Hospital room airborne precautions</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t>12</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t>-</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dirty="0"/>
                        <a:t>CDC</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Malls</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6</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t>10</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Industry</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24785">
                <a:tc>
                  <a:txBody>
                    <a:bodyPr/>
                    <a:lstStyle/>
                    <a:p>
                      <a:r>
                        <a:rPr lang="en-US" sz="2000" dirty="0"/>
                        <a:t>Hospital operating room</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t>25</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Office</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8</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t>30</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Greenheck</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24785">
                <a:tc>
                  <a:txBody>
                    <a:bodyPr/>
                    <a:lstStyle/>
                    <a:p>
                      <a:r>
                        <a:rPr lang="en-US" sz="2000" dirty="0"/>
                        <a:t>Hospital rooms</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t>6</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10</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Industry</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Engine Room</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20</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t>60</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Greenheck</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20018">
                <a:tc>
                  <a:txBody>
                    <a:bodyPr/>
                    <a:lstStyle/>
                    <a:p>
                      <a:r>
                        <a:rPr lang="en-US" sz="2000" dirty="0"/>
                        <a:t>Restaurants</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t>8</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12</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Industry</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Kitchen</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12</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t>60</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Greenheck</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20018">
                <a:tc>
                  <a:txBody>
                    <a:bodyPr/>
                    <a:lstStyle/>
                    <a:p>
                      <a:r>
                        <a:rPr lang="en-US" sz="2000" dirty="0"/>
                        <a:t>Restaurants</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t>8</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20</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NCI</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Kitchen</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7</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t>8</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NCI</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F851DAA1-987D-410E-B616-3D344667739E}"/>
              </a:ext>
            </a:extLst>
          </p:cNvPr>
          <p:cNvSpPr>
            <a:spLocks noGrp="1"/>
          </p:cNvSpPr>
          <p:nvPr>
            <p:ph type="title"/>
          </p:nvPr>
        </p:nvSpPr>
        <p:spPr/>
        <p:txBody>
          <a:bodyPr/>
          <a:lstStyle/>
          <a:p>
            <a:r>
              <a:rPr lang="en-US" altLang="en-US" sz="4000" dirty="0"/>
              <a:t>ACH Standards &amp; Guidelines</a:t>
            </a:r>
          </a:p>
        </p:txBody>
      </p:sp>
      <p:graphicFrame>
        <p:nvGraphicFramePr>
          <p:cNvPr id="4" name="Table 3">
            <a:extLst>
              <a:ext uri="{FF2B5EF4-FFF2-40B4-BE49-F238E27FC236}">
                <a16:creationId xmlns:a16="http://schemas.microsoft.com/office/drawing/2014/main" id="{B9C88B5E-3B83-47BC-80A8-84CF4370C838}"/>
              </a:ext>
            </a:extLst>
          </p:cNvPr>
          <p:cNvGraphicFramePr>
            <a:graphicFrameLocks noGrp="1"/>
          </p:cNvGraphicFramePr>
          <p:nvPr/>
        </p:nvGraphicFramePr>
        <p:xfrm>
          <a:off x="457202" y="1981202"/>
          <a:ext cx="8229601" cy="4234841"/>
        </p:xfrm>
        <a:graphic>
          <a:graphicData uri="http://schemas.openxmlformats.org/drawingml/2006/table">
            <a:tbl>
              <a:tblPr>
                <a:tableStyleId>{2D5ABB26-0587-4C30-8999-92F81FD0307C}</a:tableStyleId>
              </a:tblPr>
              <a:tblGrid>
                <a:gridCol w="16002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6858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1371601">
                  <a:extLst>
                    <a:ext uri="{9D8B030D-6E8A-4147-A177-3AD203B41FA5}">
                      <a16:colId xmlns:a16="http://schemas.microsoft.com/office/drawing/2014/main" val="20007"/>
                    </a:ext>
                  </a:extLst>
                </a:gridCol>
              </a:tblGrid>
              <a:tr h="624896">
                <a:tc>
                  <a:txBody>
                    <a:bodyPr/>
                    <a:lstStyle/>
                    <a:p>
                      <a:r>
                        <a:rPr lang="en-US" sz="2000" b="1" dirty="0"/>
                        <a:t>Area</a:t>
                      </a:r>
                      <a:endParaRPr lang="en-US" sz="2000" dirty="0"/>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t>ACH</a:t>
                      </a:r>
                      <a:br>
                        <a:rPr lang="en-US" sz="2000" b="1" dirty="0"/>
                      </a:br>
                      <a:r>
                        <a:rPr lang="en-US" sz="2000" b="1" dirty="0"/>
                        <a:t>min</a:t>
                      </a:r>
                      <a:endParaRPr lang="en-US" sz="2000" dirty="0"/>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t>ACH</a:t>
                      </a:r>
                      <a:br>
                        <a:rPr lang="en-US" sz="2000" b="1" dirty="0"/>
                      </a:br>
                      <a:r>
                        <a:rPr lang="en-US" sz="2000" b="1" dirty="0"/>
                        <a:t>max</a:t>
                      </a:r>
                      <a:endParaRPr lang="en-US" sz="2000" dirty="0"/>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dirty="0"/>
                        <a:t>Source</a:t>
                      </a:r>
                      <a:endParaRPr lang="en-US" sz="2000" dirty="0"/>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dirty="0"/>
                        <a:t>Area</a:t>
                      </a:r>
                      <a:endParaRPr lang="en-US" sz="2000" dirty="0"/>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t>ACH</a:t>
                      </a:r>
                      <a:br>
                        <a:rPr lang="en-US" sz="2000" b="1" dirty="0"/>
                      </a:br>
                      <a:r>
                        <a:rPr lang="en-US" sz="2000" b="1" dirty="0"/>
                        <a:t>min</a:t>
                      </a:r>
                      <a:endParaRPr lang="en-US" sz="2000" dirty="0"/>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dirty="0"/>
                        <a:t>ACH</a:t>
                      </a:r>
                      <a:br>
                        <a:rPr lang="en-US" sz="2000" b="1" dirty="0"/>
                      </a:br>
                      <a:r>
                        <a:rPr lang="en-US" sz="2000" b="1" dirty="0"/>
                        <a:t>max</a:t>
                      </a:r>
                      <a:endParaRPr lang="en-US" sz="2000" dirty="0"/>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dirty="0"/>
                        <a:t>Source</a:t>
                      </a:r>
                      <a:endParaRPr lang="en-US" sz="2000" dirty="0"/>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20081">
                <a:tc>
                  <a:txBody>
                    <a:bodyPr/>
                    <a:lstStyle/>
                    <a:p>
                      <a:r>
                        <a:rPr lang="en-US" sz="2000" dirty="0"/>
                        <a:t>Restaurants</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15</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20</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wiki</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Kitchen</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14</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18</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NCI</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54963">
                <a:tc>
                  <a:txBody>
                    <a:bodyPr/>
                    <a:lstStyle/>
                    <a:p>
                      <a:r>
                        <a:rPr lang="en-US" sz="2000" dirty="0"/>
                        <a:t>Bar</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15</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t>30</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Greenheck</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Kitchens</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15</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t>30</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Industry</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24896">
                <a:tc>
                  <a:txBody>
                    <a:bodyPr/>
                    <a:lstStyle/>
                    <a:p>
                      <a:r>
                        <a:rPr lang="en-US" sz="2000" dirty="0"/>
                        <a:t>Bar</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15</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20</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NCI</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Retail</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6</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t>10</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NCI, wiki, Industry</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20081">
                <a:tc>
                  <a:txBody>
                    <a:bodyPr/>
                    <a:lstStyle/>
                    <a:p>
                      <a:r>
                        <a:rPr lang="en-US" sz="2000" dirty="0"/>
                        <a:t>Bar</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15</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20</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wiki</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Laboratory</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12</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t>30</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Greenheck</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624896">
                <a:tc>
                  <a:txBody>
                    <a:bodyPr/>
                    <a:lstStyle/>
                    <a:p>
                      <a:r>
                        <a:rPr lang="en-US" sz="2000" dirty="0"/>
                        <a:t>School Classroom</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4</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12</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Industry</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Laboratory</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6</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t>12</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wiki</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20081">
                <a:tc>
                  <a:txBody>
                    <a:bodyPr/>
                    <a:lstStyle/>
                    <a:p>
                      <a:r>
                        <a:rPr lang="en-US" sz="2000" dirty="0"/>
                        <a:t>Auditorium</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8</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15</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Industry</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Club Houses</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20</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t>30</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Industry</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20081">
                <a:tc>
                  <a:txBody>
                    <a:bodyPr/>
                    <a:lstStyle/>
                    <a:p>
                      <a:r>
                        <a:rPr lang="en-US" sz="2000" dirty="0"/>
                        <a:t>Assembly Hall</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6</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8</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Industry</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Theatres</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8</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t>15</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Industry</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20081">
                <a:tc>
                  <a:txBody>
                    <a:bodyPr/>
                    <a:lstStyle/>
                    <a:p>
                      <a:r>
                        <a:rPr lang="en-US" sz="2000" kern="1200" dirty="0">
                          <a:solidFill>
                            <a:schemeClr val="tx1"/>
                          </a:solidFill>
                          <a:latin typeface="+mn-lt"/>
                          <a:ea typeface="+mn-ea"/>
                          <a:cs typeface="+mn-cs"/>
                        </a:rPr>
                        <a:t>Swimming Pool</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kern="1200" dirty="0">
                          <a:solidFill>
                            <a:schemeClr val="tx1"/>
                          </a:solidFill>
                          <a:latin typeface="+mn-lt"/>
                          <a:ea typeface="+mn-ea"/>
                          <a:cs typeface="+mn-cs"/>
                        </a:rPr>
                        <a:t>20</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kern="1200" dirty="0">
                          <a:solidFill>
                            <a:schemeClr val="tx1"/>
                          </a:solidFill>
                          <a:latin typeface="+mn-lt"/>
                          <a:ea typeface="+mn-ea"/>
                          <a:cs typeface="+mn-cs"/>
                        </a:rPr>
                        <a:t>30</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Industry</a:t>
                      </a:r>
                      <a:endParaRPr lang="en-US" sz="2000" kern="1200" dirty="0">
                        <a:solidFill>
                          <a:schemeClr val="tx1"/>
                        </a:solidFill>
                        <a:latin typeface="+mn-lt"/>
                        <a:ea typeface="+mn-ea"/>
                        <a:cs typeface="+mn-cs"/>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kern="1200" dirty="0">
                        <a:solidFill>
                          <a:schemeClr val="tx1"/>
                        </a:solidFill>
                        <a:latin typeface="+mn-lt"/>
                        <a:ea typeface="+mn-ea"/>
                        <a:cs typeface="+mn-cs"/>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kern="1200" dirty="0">
                        <a:solidFill>
                          <a:schemeClr val="tx1"/>
                        </a:solidFill>
                        <a:latin typeface="+mn-lt"/>
                        <a:ea typeface="+mn-ea"/>
                        <a:cs typeface="+mn-cs"/>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kern="1200" dirty="0">
                        <a:solidFill>
                          <a:schemeClr val="tx1"/>
                        </a:solidFill>
                        <a:latin typeface="+mn-lt"/>
                        <a:ea typeface="+mn-ea"/>
                        <a:cs typeface="+mn-cs"/>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kern="1200" dirty="0">
                        <a:solidFill>
                          <a:schemeClr val="tx1"/>
                        </a:solidFill>
                        <a:latin typeface="+mn-lt"/>
                        <a:ea typeface="+mn-ea"/>
                        <a:cs typeface="+mn-cs"/>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3930153"/>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AD6AA-C55A-45A5-9B3B-0FC49854C22A}"/>
              </a:ext>
            </a:extLst>
          </p:cNvPr>
          <p:cNvSpPr>
            <a:spLocks noGrp="1"/>
          </p:cNvSpPr>
          <p:nvPr>
            <p:ph type="title"/>
          </p:nvPr>
        </p:nvSpPr>
        <p:spPr/>
        <p:txBody>
          <a:bodyPr/>
          <a:lstStyle/>
          <a:p>
            <a:r>
              <a:rPr lang="en-US" sz="4000" dirty="0"/>
              <a:t>What have facility managers done?</a:t>
            </a:r>
          </a:p>
        </p:txBody>
      </p:sp>
      <p:sp>
        <p:nvSpPr>
          <p:cNvPr id="3" name="Content Placeholder 2">
            <a:extLst>
              <a:ext uri="{FF2B5EF4-FFF2-40B4-BE49-F238E27FC236}">
                <a16:creationId xmlns:a16="http://schemas.microsoft.com/office/drawing/2014/main" id="{5A2A86E3-D8B3-4108-BFF5-3448017B25F9}"/>
              </a:ext>
            </a:extLst>
          </p:cNvPr>
          <p:cNvSpPr>
            <a:spLocks noGrp="1"/>
          </p:cNvSpPr>
          <p:nvPr>
            <p:ph idx="1"/>
          </p:nvPr>
        </p:nvSpPr>
        <p:spPr/>
        <p:txBody>
          <a:bodyPr/>
          <a:lstStyle/>
          <a:p>
            <a:r>
              <a:rPr lang="en-US" sz="2400" dirty="0"/>
              <a:t>Hawaiian airlines ventilation performance level is 20 ACH and they posted it for all passengers to see on their entertainment screens</a:t>
            </a:r>
          </a:p>
          <a:p>
            <a:r>
              <a:rPr lang="en-US" sz="2400" dirty="0"/>
              <a:t>Philadelphia restaurant program is 15 ACH and 106 restaurants participated</a:t>
            </a:r>
          </a:p>
          <a:p>
            <a:r>
              <a:rPr lang="en-US" sz="2400" dirty="0"/>
              <a:t>Philadelphia school district determined the ventilation rate in each room in all their schools and posted the data online, 234 schools 12,000+ rooms</a:t>
            </a:r>
          </a:p>
          <a:p>
            <a:r>
              <a:rPr lang="en-US" sz="2400" dirty="0"/>
              <a:t>New York and Boston school districts did spot checks and posted their data online</a:t>
            </a:r>
            <a:endParaRPr lang="en-US" sz="2000" dirty="0"/>
          </a:p>
          <a:p>
            <a:endParaRPr lang="en-US" sz="2400" dirty="0"/>
          </a:p>
        </p:txBody>
      </p:sp>
    </p:spTree>
    <p:extLst>
      <p:ext uri="{BB962C8B-B14F-4D97-AF65-F5344CB8AC3E}">
        <p14:creationId xmlns:p14="http://schemas.microsoft.com/office/powerpoint/2010/main" val="22795456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7E90D-C878-53F1-6035-E44996B1A711}"/>
              </a:ext>
            </a:extLst>
          </p:cNvPr>
          <p:cNvSpPr>
            <a:spLocks noGrp="1"/>
          </p:cNvSpPr>
          <p:nvPr>
            <p:ph type="title"/>
          </p:nvPr>
        </p:nvSpPr>
        <p:spPr/>
        <p:txBody>
          <a:bodyPr/>
          <a:lstStyle/>
          <a:p>
            <a:r>
              <a:rPr lang="en-US" dirty="0"/>
              <a:t>Facility Types</a:t>
            </a:r>
            <a:br>
              <a:rPr lang="en-US" dirty="0"/>
            </a:br>
            <a:r>
              <a:rPr lang="en-US" dirty="0"/>
              <a:t>Research Findings</a:t>
            </a:r>
          </a:p>
        </p:txBody>
      </p:sp>
      <p:graphicFrame>
        <p:nvGraphicFramePr>
          <p:cNvPr id="4" name="Table 4">
            <a:extLst>
              <a:ext uri="{FF2B5EF4-FFF2-40B4-BE49-F238E27FC236}">
                <a16:creationId xmlns:a16="http://schemas.microsoft.com/office/drawing/2014/main" id="{6EF200B4-61E2-0075-B8C5-CF7A0B8C11DF}"/>
              </a:ext>
            </a:extLst>
          </p:cNvPr>
          <p:cNvGraphicFramePr>
            <a:graphicFrameLocks noGrp="1"/>
          </p:cNvGraphicFramePr>
          <p:nvPr>
            <p:ph idx="1"/>
          </p:nvPr>
        </p:nvGraphicFramePr>
        <p:xfrm>
          <a:off x="457200" y="2057400"/>
          <a:ext cx="8229600" cy="2743200"/>
        </p:xfrm>
        <a:graphic>
          <a:graphicData uri="http://schemas.openxmlformats.org/drawingml/2006/table">
            <a:tbl>
              <a:tblPr firstRow="1" bandRow="1">
                <a:tableStyleId>{2D5ABB26-0587-4C30-8999-92F81FD0307C}</a:tableStyleId>
              </a:tblPr>
              <a:tblGrid>
                <a:gridCol w="2667000">
                  <a:extLst>
                    <a:ext uri="{9D8B030D-6E8A-4147-A177-3AD203B41FA5}">
                      <a16:colId xmlns:a16="http://schemas.microsoft.com/office/drawing/2014/main" val="2302499355"/>
                    </a:ext>
                  </a:extLst>
                </a:gridCol>
                <a:gridCol w="1905000">
                  <a:extLst>
                    <a:ext uri="{9D8B030D-6E8A-4147-A177-3AD203B41FA5}">
                      <a16:colId xmlns:a16="http://schemas.microsoft.com/office/drawing/2014/main" val="2593111198"/>
                    </a:ext>
                  </a:extLst>
                </a:gridCol>
                <a:gridCol w="1981200">
                  <a:extLst>
                    <a:ext uri="{9D8B030D-6E8A-4147-A177-3AD203B41FA5}">
                      <a16:colId xmlns:a16="http://schemas.microsoft.com/office/drawing/2014/main" val="1206505653"/>
                    </a:ext>
                  </a:extLst>
                </a:gridCol>
                <a:gridCol w="1676400">
                  <a:extLst>
                    <a:ext uri="{9D8B030D-6E8A-4147-A177-3AD203B41FA5}">
                      <a16:colId xmlns:a16="http://schemas.microsoft.com/office/drawing/2014/main" val="387793631"/>
                    </a:ext>
                  </a:extLst>
                </a:gridCol>
              </a:tblGrid>
              <a:tr h="370840">
                <a:tc>
                  <a:txBody>
                    <a:bodyPr/>
                    <a:lstStyle/>
                    <a:p>
                      <a:r>
                        <a:rPr lang="en-US" sz="2400" b="1" dirty="0"/>
                        <a:t>Facility 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1" dirty="0"/>
                        <a:t>ACH Levels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1" dirty="0"/>
                        <a:t>Maintenance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1" dirty="0"/>
                        <a:t>Operations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5771203"/>
                  </a:ext>
                </a:extLst>
              </a:tr>
              <a:tr h="370840">
                <a:tc>
                  <a:txBody>
                    <a:bodyPr/>
                    <a:lstStyle/>
                    <a:p>
                      <a:r>
                        <a:rPr lang="en-US" sz="2400" dirty="0"/>
                        <a:t>Elite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Excellent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Excellent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Excellent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06550220"/>
                  </a:ext>
                </a:extLst>
              </a:tr>
              <a:tr h="370840">
                <a:tc>
                  <a:txBody>
                    <a:bodyPr/>
                    <a:lstStyle/>
                    <a:p>
                      <a:r>
                        <a:rPr lang="en-US" sz="2400" dirty="0"/>
                        <a:t>Medium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Lower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Excellent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Excellent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1475611"/>
                  </a:ext>
                </a:extLst>
              </a:tr>
              <a:tr h="370840">
                <a:tc>
                  <a:txBody>
                    <a:bodyPr/>
                    <a:lstStyle/>
                    <a:p>
                      <a:r>
                        <a:rPr lang="en-US" sz="2400" dirty="0"/>
                        <a:t>Low End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Lower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Poor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Excellent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472644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Low End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Lower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Excellent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Poor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4952173"/>
                  </a:ext>
                </a:extLst>
              </a:tr>
              <a:tr h="370840">
                <a:tc>
                  <a:txBody>
                    <a:bodyPr/>
                    <a:lstStyle/>
                    <a:p>
                      <a:r>
                        <a:rPr lang="en-US" sz="2400" dirty="0"/>
                        <a:t>Very Low End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None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Poor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Poor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8821148"/>
                  </a:ext>
                </a:extLst>
              </a:tr>
            </a:tbl>
          </a:graphicData>
        </a:graphic>
      </p:graphicFrame>
      <p:sp>
        <p:nvSpPr>
          <p:cNvPr id="5" name="TextBox 4">
            <a:extLst>
              <a:ext uri="{FF2B5EF4-FFF2-40B4-BE49-F238E27FC236}">
                <a16:creationId xmlns:a16="http://schemas.microsoft.com/office/drawing/2014/main" id="{96EE95E0-14AF-0200-F1B2-FD50DE96B42F}"/>
              </a:ext>
            </a:extLst>
          </p:cNvPr>
          <p:cNvSpPr txBox="1"/>
          <p:nvPr/>
        </p:nvSpPr>
        <p:spPr>
          <a:xfrm>
            <a:off x="2438402" y="5486400"/>
            <a:ext cx="4466287" cy="523220"/>
          </a:xfrm>
          <a:prstGeom prst="rect">
            <a:avLst/>
          </a:prstGeom>
          <a:noFill/>
        </p:spPr>
        <p:txBody>
          <a:bodyPr wrap="none" rtlCol="0">
            <a:spAutoFit/>
          </a:bodyPr>
          <a:lstStyle/>
          <a:p>
            <a:r>
              <a:rPr lang="en-US" sz="2800" dirty="0">
                <a:latin typeface="+mn-lt"/>
              </a:rPr>
              <a:t>Where does your facility fall?</a:t>
            </a:r>
          </a:p>
        </p:txBody>
      </p:sp>
    </p:spTree>
    <p:extLst>
      <p:ext uri="{BB962C8B-B14F-4D97-AF65-F5344CB8AC3E}">
        <p14:creationId xmlns:p14="http://schemas.microsoft.com/office/powerpoint/2010/main" val="18018225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7D790-2224-4656-C093-48A2790DC27B}"/>
              </a:ext>
            </a:extLst>
          </p:cNvPr>
          <p:cNvSpPr>
            <a:spLocks noGrp="1"/>
          </p:cNvSpPr>
          <p:nvPr>
            <p:ph type="title"/>
          </p:nvPr>
        </p:nvSpPr>
        <p:spPr/>
        <p:txBody>
          <a:bodyPr/>
          <a:lstStyle/>
          <a:p>
            <a:r>
              <a:rPr lang="en-US" sz="4000" dirty="0"/>
              <a:t>Ventilation Approaches</a:t>
            </a:r>
          </a:p>
        </p:txBody>
      </p:sp>
      <p:graphicFrame>
        <p:nvGraphicFramePr>
          <p:cNvPr id="4" name="Table 4">
            <a:extLst>
              <a:ext uri="{FF2B5EF4-FFF2-40B4-BE49-F238E27FC236}">
                <a16:creationId xmlns:a16="http://schemas.microsoft.com/office/drawing/2014/main" id="{47ACA67F-C131-4342-288C-691ED1040530}"/>
              </a:ext>
            </a:extLst>
          </p:cNvPr>
          <p:cNvGraphicFramePr>
            <a:graphicFrameLocks noGrp="1"/>
          </p:cNvGraphicFramePr>
          <p:nvPr>
            <p:ph idx="1"/>
          </p:nvPr>
        </p:nvGraphicFramePr>
        <p:xfrm>
          <a:off x="457200" y="1600200"/>
          <a:ext cx="8229600" cy="3383280"/>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3904176511"/>
                    </a:ext>
                  </a:extLst>
                </a:gridCol>
                <a:gridCol w="1676400">
                  <a:extLst>
                    <a:ext uri="{9D8B030D-6E8A-4147-A177-3AD203B41FA5}">
                      <a16:colId xmlns:a16="http://schemas.microsoft.com/office/drawing/2014/main" val="2826275503"/>
                    </a:ext>
                  </a:extLst>
                </a:gridCol>
                <a:gridCol w="3810000">
                  <a:extLst>
                    <a:ext uri="{9D8B030D-6E8A-4147-A177-3AD203B41FA5}">
                      <a16:colId xmlns:a16="http://schemas.microsoft.com/office/drawing/2014/main" val="3731878648"/>
                    </a:ext>
                  </a:extLst>
                </a:gridCol>
              </a:tblGrid>
              <a:tr h="370840">
                <a:tc>
                  <a:txBody>
                    <a:bodyPr/>
                    <a:lstStyle/>
                    <a:p>
                      <a:pPr algn="ctr"/>
                      <a:r>
                        <a:rPr lang="en-US" sz="2000" b="1" dirty="0"/>
                        <a:t>Approach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t>ACH / e ACH Levels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t>Comments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4668436"/>
                  </a:ext>
                </a:extLst>
              </a:tr>
              <a:tr h="370840">
                <a:tc>
                  <a:txBody>
                    <a:bodyPr/>
                    <a:lstStyle/>
                    <a:p>
                      <a:r>
                        <a:rPr lang="en-US" sz="2000" dirty="0"/>
                        <a:t>Natural Ventilation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Open windows &amp; Doors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6835792"/>
                  </a:ext>
                </a:extLst>
              </a:tr>
              <a:tr h="370840">
                <a:tc>
                  <a:txBody>
                    <a:bodyPr/>
                    <a:lstStyle/>
                    <a:p>
                      <a:r>
                        <a:rPr lang="en-US" sz="2000" dirty="0"/>
                        <a:t>HVAC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4 to 6 typical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12+ ACH are elite settings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8280824"/>
                  </a:ext>
                </a:extLst>
              </a:tr>
              <a:tr h="370840">
                <a:tc>
                  <a:txBody>
                    <a:bodyPr/>
                    <a:lstStyle/>
                    <a:p>
                      <a:r>
                        <a:rPr lang="en-US" sz="2000" dirty="0"/>
                        <a:t>Exhaust Fans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Old bars, auto &amp; machine shops…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94935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Ceiling Level UV Lights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24+ eACH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Well established 80+ years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2048627"/>
                  </a:ext>
                </a:extLst>
              </a:tr>
              <a:tr h="370840">
                <a:tc>
                  <a:txBody>
                    <a:bodyPr/>
                    <a:lstStyle/>
                    <a:p>
                      <a:r>
                        <a:rPr lang="en-US" sz="2000" dirty="0"/>
                        <a:t>Far UV 222 Lights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24+ eACH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No need for surface cleaning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9808257"/>
                  </a:ext>
                </a:extLst>
              </a:tr>
              <a:tr h="370840">
                <a:tc>
                  <a:txBody>
                    <a:bodyPr/>
                    <a:lstStyle/>
                    <a:p>
                      <a:r>
                        <a:rPr lang="en-US" sz="2000" dirty="0"/>
                        <a:t>Room sanitizers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too small for public rooms, may be okay for small 1 person office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243550"/>
                  </a:ext>
                </a:extLst>
              </a:tr>
            </a:tbl>
          </a:graphicData>
        </a:graphic>
      </p:graphicFrame>
      <p:sp>
        <p:nvSpPr>
          <p:cNvPr id="7" name="TextBox 6">
            <a:extLst>
              <a:ext uri="{FF2B5EF4-FFF2-40B4-BE49-F238E27FC236}">
                <a16:creationId xmlns:a16="http://schemas.microsoft.com/office/drawing/2014/main" id="{974AD6EB-4B89-3F90-F487-16E82E4833C2}"/>
              </a:ext>
            </a:extLst>
          </p:cNvPr>
          <p:cNvSpPr txBox="1"/>
          <p:nvPr/>
        </p:nvSpPr>
        <p:spPr>
          <a:xfrm>
            <a:off x="2209802" y="5562602"/>
            <a:ext cx="4915641" cy="461665"/>
          </a:xfrm>
          <a:prstGeom prst="rect">
            <a:avLst/>
          </a:prstGeom>
          <a:noFill/>
        </p:spPr>
        <p:txBody>
          <a:bodyPr wrap="none" rtlCol="0">
            <a:spAutoFit/>
          </a:bodyPr>
          <a:lstStyle/>
          <a:p>
            <a:r>
              <a:rPr lang="en-US" sz="2400" dirty="0">
                <a:latin typeface="+mn-lt"/>
              </a:rPr>
              <a:t>Will revisit the technologies at the end</a:t>
            </a:r>
          </a:p>
        </p:txBody>
      </p:sp>
    </p:spTree>
    <p:extLst>
      <p:ext uri="{BB962C8B-B14F-4D97-AF65-F5344CB8AC3E}">
        <p14:creationId xmlns:p14="http://schemas.microsoft.com/office/powerpoint/2010/main" val="19185994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282F7-EF72-B708-E4DF-3EB82237E5E4}"/>
              </a:ext>
            </a:extLst>
          </p:cNvPr>
          <p:cNvSpPr>
            <a:spLocks noGrp="1"/>
          </p:cNvSpPr>
          <p:nvPr>
            <p:ph type="title"/>
          </p:nvPr>
        </p:nvSpPr>
        <p:spPr/>
        <p:txBody>
          <a:bodyPr/>
          <a:lstStyle/>
          <a:p>
            <a:r>
              <a:rPr lang="en-US" dirty="0"/>
              <a:t>HVAC Systems</a:t>
            </a:r>
          </a:p>
        </p:txBody>
      </p:sp>
      <p:sp>
        <p:nvSpPr>
          <p:cNvPr id="3" name="Content Placeholder 2">
            <a:extLst>
              <a:ext uri="{FF2B5EF4-FFF2-40B4-BE49-F238E27FC236}">
                <a16:creationId xmlns:a16="http://schemas.microsoft.com/office/drawing/2014/main" id="{1723BBCB-6FF3-2FC1-D56B-ED46109A8CA9}"/>
              </a:ext>
            </a:extLst>
          </p:cNvPr>
          <p:cNvSpPr>
            <a:spLocks noGrp="1"/>
          </p:cNvSpPr>
          <p:nvPr>
            <p:ph idx="1"/>
          </p:nvPr>
        </p:nvSpPr>
        <p:spPr/>
        <p:txBody>
          <a:bodyPr/>
          <a:lstStyle/>
          <a:p>
            <a:r>
              <a:rPr lang="en-US" sz="2400" dirty="0"/>
              <a:t>Continuous Ventilation - CV</a:t>
            </a:r>
          </a:p>
          <a:p>
            <a:pPr lvl="1"/>
            <a:r>
              <a:rPr lang="en-US" sz="2000" dirty="0"/>
              <a:t>Fans are always on, air is constantly exchanged regardless of temperature, humidity, or CO2 levels</a:t>
            </a:r>
          </a:p>
          <a:p>
            <a:pPr lvl="1"/>
            <a:r>
              <a:rPr lang="en-US" sz="2000" dirty="0"/>
              <a:t>ACH level is constant</a:t>
            </a:r>
          </a:p>
          <a:p>
            <a:r>
              <a:rPr lang="en-US" sz="2400" dirty="0"/>
              <a:t>Demand Controlled Ventilation - DCV</a:t>
            </a:r>
          </a:p>
          <a:p>
            <a:pPr lvl="1"/>
            <a:r>
              <a:rPr lang="en-US" sz="2000" dirty="0"/>
              <a:t>Fans are on only based on CO2 level, temperature, humidity, timers, occupancy detectors</a:t>
            </a:r>
          </a:p>
          <a:p>
            <a:pPr lvl="1"/>
            <a:r>
              <a:rPr lang="en-US" sz="2000" dirty="0"/>
              <a:t>ACH level changes and does drop to zero</a:t>
            </a:r>
          </a:p>
          <a:p>
            <a:r>
              <a:rPr lang="en-US" sz="2400" dirty="0"/>
              <a:t>On Demand Ventilation - DV</a:t>
            </a:r>
          </a:p>
          <a:p>
            <a:pPr lvl="1"/>
            <a:r>
              <a:rPr lang="en-US" sz="2000" dirty="0"/>
              <a:t>Fans are turned on manually by occupant using thermostat switch</a:t>
            </a:r>
          </a:p>
          <a:p>
            <a:pPr lvl="1"/>
            <a:r>
              <a:rPr lang="en-US" sz="2000" dirty="0"/>
              <a:t>When fans are </a:t>
            </a:r>
            <a:r>
              <a:rPr lang="en-US" sz="2000" u="sng" dirty="0"/>
              <a:t>On</a:t>
            </a:r>
            <a:r>
              <a:rPr lang="en-US" sz="2000" dirty="0"/>
              <a:t> ACH level is constant level</a:t>
            </a:r>
          </a:p>
          <a:p>
            <a:pPr lvl="1"/>
            <a:r>
              <a:rPr lang="en-US" sz="2000" dirty="0"/>
              <a:t>When fans are </a:t>
            </a:r>
            <a:r>
              <a:rPr lang="en-US" sz="2000" u="sng" dirty="0"/>
              <a:t>Off</a:t>
            </a:r>
            <a:r>
              <a:rPr lang="en-US" sz="2000" dirty="0"/>
              <a:t> ACH level is zero</a:t>
            </a:r>
          </a:p>
          <a:p>
            <a:endParaRPr lang="en-US" sz="2400" dirty="0"/>
          </a:p>
        </p:txBody>
      </p:sp>
    </p:spTree>
    <p:extLst>
      <p:ext uri="{BB962C8B-B14F-4D97-AF65-F5344CB8AC3E}">
        <p14:creationId xmlns:p14="http://schemas.microsoft.com/office/powerpoint/2010/main" val="37160674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9A972-D98C-4545-8CED-D182D8413535}"/>
              </a:ext>
            </a:extLst>
          </p:cNvPr>
          <p:cNvSpPr>
            <a:spLocks noGrp="1"/>
          </p:cNvSpPr>
          <p:nvPr>
            <p:ph type="title"/>
          </p:nvPr>
        </p:nvSpPr>
        <p:spPr/>
        <p:txBody>
          <a:bodyPr/>
          <a:lstStyle/>
          <a:p>
            <a:r>
              <a:rPr lang="en-US" sz="4000" dirty="0"/>
              <a:t>Home Ventilation Actions &amp; Costs</a:t>
            </a:r>
          </a:p>
        </p:txBody>
      </p:sp>
      <p:sp>
        <p:nvSpPr>
          <p:cNvPr id="3" name="Content Placeholder 2">
            <a:extLst>
              <a:ext uri="{FF2B5EF4-FFF2-40B4-BE49-F238E27FC236}">
                <a16:creationId xmlns:a16="http://schemas.microsoft.com/office/drawing/2014/main" id="{B49ECC9A-0667-4ED4-B90C-5135A53C3B94}"/>
              </a:ext>
            </a:extLst>
          </p:cNvPr>
          <p:cNvSpPr>
            <a:spLocks noGrp="1"/>
          </p:cNvSpPr>
          <p:nvPr>
            <p:ph idx="1"/>
          </p:nvPr>
        </p:nvSpPr>
        <p:spPr/>
        <p:txBody>
          <a:bodyPr/>
          <a:lstStyle/>
          <a:p>
            <a:r>
              <a:rPr lang="en-US" sz="2800" dirty="0"/>
              <a:t>Turn on the HVAC fan when guests arrive and turn it off when they leave</a:t>
            </a:r>
          </a:p>
          <a:p>
            <a:endParaRPr lang="en-US" dirty="0"/>
          </a:p>
          <a:p>
            <a:endParaRPr lang="en-US" dirty="0"/>
          </a:p>
          <a:p>
            <a:endParaRPr lang="en-US" dirty="0"/>
          </a:p>
          <a:p>
            <a:pPr marL="0" indent="0" algn="ctr">
              <a:buNone/>
            </a:pPr>
            <a:r>
              <a:rPr lang="en-US" dirty="0"/>
              <a:t>What about costs?</a:t>
            </a:r>
          </a:p>
          <a:p>
            <a:r>
              <a:rPr lang="en-US" sz="2800" dirty="0"/>
              <a:t>Typical home fan motor takes the equivalent power of 1 to 3, 100-watt lightbulbs</a:t>
            </a:r>
          </a:p>
        </p:txBody>
      </p:sp>
      <p:pic>
        <p:nvPicPr>
          <p:cNvPr id="7" name="Picture 6">
            <a:extLst>
              <a:ext uri="{FF2B5EF4-FFF2-40B4-BE49-F238E27FC236}">
                <a16:creationId xmlns:a16="http://schemas.microsoft.com/office/drawing/2014/main" id="{34BC1F35-8698-4DC7-3CEE-217F7709CB18}"/>
              </a:ext>
            </a:extLst>
          </p:cNvPr>
          <p:cNvPicPr>
            <a:picLocks noChangeAspect="1"/>
          </p:cNvPicPr>
          <p:nvPr/>
        </p:nvPicPr>
        <p:blipFill>
          <a:blip r:embed="rId2"/>
          <a:stretch>
            <a:fillRect/>
          </a:stretch>
        </p:blipFill>
        <p:spPr>
          <a:xfrm>
            <a:off x="5638802" y="2362202"/>
            <a:ext cx="2857143" cy="2038095"/>
          </a:xfrm>
          <a:prstGeom prst="rect">
            <a:avLst/>
          </a:prstGeom>
        </p:spPr>
      </p:pic>
      <p:cxnSp>
        <p:nvCxnSpPr>
          <p:cNvPr id="9" name="Straight Arrow Connector 8">
            <a:extLst>
              <a:ext uri="{FF2B5EF4-FFF2-40B4-BE49-F238E27FC236}">
                <a16:creationId xmlns:a16="http://schemas.microsoft.com/office/drawing/2014/main" id="{EFA13CC8-5B7B-CF7D-C50E-09A70CB23C33}"/>
              </a:ext>
            </a:extLst>
          </p:cNvPr>
          <p:cNvCxnSpPr>
            <a:cxnSpLocks/>
          </p:cNvCxnSpPr>
          <p:nvPr/>
        </p:nvCxnSpPr>
        <p:spPr>
          <a:xfrm>
            <a:off x="3657600" y="2819400"/>
            <a:ext cx="2362200" cy="1143000"/>
          </a:xfrm>
          <a:prstGeom prst="straightConnector1">
            <a:avLst/>
          </a:prstGeom>
          <a:ln w="1270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8841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06268-CCDB-4DC7-83BD-D6B2D588CBE0}"/>
              </a:ext>
            </a:extLst>
          </p:cNvPr>
          <p:cNvSpPr>
            <a:spLocks noGrp="1"/>
          </p:cNvSpPr>
          <p:nvPr>
            <p:ph type="title"/>
          </p:nvPr>
        </p:nvSpPr>
        <p:spPr>
          <a:xfrm>
            <a:off x="457200" y="269875"/>
            <a:ext cx="8229600" cy="1143000"/>
          </a:xfrm>
        </p:spPr>
        <p:txBody>
          <a:bodyPr/>
          <a:lstStyle/>
          <a:p>
            <a:r>
              <a:rPr lang="en-US" sz="3200" dirty="0"/>
              <a:t>Public Buildings Ventilation Actions &amp; Costs</a:t>
            </a:r>
          </a:p>
        </p:txBody>
      </p:sp>
      <p:sp>
        <p:nvSpPr>
          <p:cNvPr id="3" name="Content Placeholder 2">
            <a:extLst>
              <a:ext uri="{FF2B5EF4-FFF2-40B4-BE49-F238E27FC236}">
                <a16:creationId xmlns:a16="http://schemas.microsoft.com/office/drawing/2014/main" id="{52C96894-02D2-4C0C-8449-8D85297A1E2E}"/>
              </a:ext>
            </a:extLst>
          </p:cNvPr>
          <p:cNvSpPr>
            <a:spLocks noGrp="1"/>
          </p:cNvSpPr>
          <p:nvPr>
            <p:ph idx="1"/>
          </p:nvPr>
        </p:nvSpPr>
        <p:spPr/>
        <p:txBody>
          <a:bodyPr/>
          <a:lstStyle/>
          <a:p>
            <a:r>
              <a:rPr lang="en-US" sz="2400" dirty="0"/>
              <a:t>CDC guidance </a:t>
            </a:r>
          </a:p>
          <a:p>
            <a:pPr lvl="1"/>
            <a:r>
              <a:rPr lang="en-US" sz="2000" dirty="0"/>
              <a:t>Turn on ventilation system 1 hour before public arrives</a:t>
            </a:r>
          </a:p>
          <a:p>
            <a:pPr lvl="1"/>
            <a:r>
              <a:rPr lang="en-US" sz="2000" dirty="0"/>
              <a:t>Turn off ventilation system 1 hour after public leaves</a:t>
            </a:r>
          </a:p>
          <a:p>
            <a:pPr lvl="1"/>
            <a:r>
              <a:rPr lang="en-US" sz="2000" dirty="0"/>
              <a:t>DCV systems must be set to maximum ventilation</a:t>
            </a:r>
          </a:p>
          <a:p>
            <a:r>
              <a:rPr lang="en-US" sz="2400" dirty="0"/>
              <a:t>Most commercial facilities are CV or DCV systems and fans run all the time, no cost impacts</a:t>
            </a:r>
          </a:p>
          <a:p>
            <a:pPr lvl="1"/>
            <a:r>
              <a:rPr lang="en-US" sz="2000" dirty="0"/>
              <a:t>However, there are serious operational &amp; maintenance issues</a:t>
            </a:r>
          </a:p>
          <a:p>
            <a:pPr lvl="1"/>
            <a:r>
              <a:rPr lang="en-US" sz="2000" dirty="0"/>
              <a:t>That is why ACH levels must be determined and posted</a:t>
            </a:r>
          </a:p>
          <a:p>
            <a:r>
              <a:rPr lang="en-US" sz="2400" dirty="0"/>
              <a:t>Facilities using on demand systems, some cost impacts</a:t>
            </a:r>
          </a:p>
          <a:p>
            <a:pPr lvl="1"/>
            <a:r>
              <a:rPr lang="en-US" sz="2000" dirty="0"/>
              <a:t>Negligible, fans take little power compared to heating and cooling</a:t>
            </a:r>
          </a:p>
          <a:p>
            <a:pPr lvl="1"/>
            <a:r>
              <a:rPr lang="en-US" sz="2000" dirty="0"/>
              <a:t>Instead of using HVAC or exhaust fans can use ceiling level UV or FAR UV 222 systems,  run at about 10% of mechanical motors</a:t>
            </a:r>
          </a:p>
          <a:p>
            <a:endParaRPr lang="en-US" sz="2400" dirty="0"/>
          </a:p>
        </p:txBody>
      </p:sp>
    </p:spTree>
    <p:extLst>
      <p:ext uri="{BB962C8B-B14F-4D97-AF65-F5344CB8AC3E}">
        <p14:creationId xmlns:p14="http://schemas.microsoft.com/office/powerpoint/2010/main" val="40272989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DDD9A-321B-4902-BEEB-F8BCEE7A997B}"/>
              </a:ext>
            </a:extLst>
          </p:cNvPr>
          <p:cNvSpPr>
            <a:spLocks noGrp="1"/>
          </p:cNvSpPr>
          <p:nvPr>
            <p:ph type="title"/>
          </p:nvPr>
        </p:nvSpPr>
        <p:spPr>
          <a:xfrm>
            <a:off x="457200" y="269875"/>
            <a:ext cx="8229600" cy="1143000"/>
          </a:xfrm>
        </p:spPr>
        <p:txBody>
          <a:bodyPr/>
          <a:lstStyle/>
          <a:p>
            <a:r>
              <a:rPr lang="en-US" sz="4000" dirty="0"/>
              <a:t>Commercial Building Challenges</a:t>
            </a:r>
          </a:p>
        </p:txBody>
      </p:sp>
      <p:sp>
        <p:nvSpPr>
          <p:cNvPr id="3" name="Content Placeholder 2">
            <a:extLst>
              <a:ext uri="{FF2B5EF4-FFF2-40B4-BE49-F238E27FC236}">
                <a16:creationId xmlns:a16="http://schemas.microsoft.com/office/drawing/2014/main" id="{6703C6E6-35C4-4547-AD70-8AB5E71D8A18}"/>
              </a:ext>
            </a:extLst>
          </p:cNvPr>
          <p:cNvSpPr>
            <a:spLocks noGrp="1"/>
          </p:cNvSpPr>
          <p:nvPr>
            <p:ph idx="1"/>
          </p:nvPr>
        </p:nvSpPr>
        <p:spPr/>
        <p:txBody>
          <a:bodyPr>
            <a:normAutofit/>
          </a:bodyPr>
          <a:lstStyle/>
          <a:p>
            <a:pPr marL="0" indent="0" algn="ctr">
              <a:buNone/>
            </a:pPr>
            <a:r>
              <a:rPr lang="en-US" sz="2800" dirty="0"/>
              <a:t>It is more about proper maintenance and operations because this will lead to ACH = 0 or ACH = 1</a:t>
            </a:r>
          </a:p>
          <a:p>
            <a:r>
              <a:rPr lang="en-US" sz="2400" dirty="0"/>
              <a:t>Are vents blocked</a:t>
            </a:r>
          </a:p>
          <a:p>
            <a:r>
              <a:rPr lang="en-US" sz="2400" dirty="0"/>
              <a:t>Are dampers partially closed by someone</a:t>
            </a:r>
          </a:p>
          <a:p>
            <a:r>
              <a:rPr lang="en-US" sz="2400" dirty="0"/>
              <a:t>Are timers working properly</a:t>
            </a:r>
          </a:p>
          <a:p>
            <a:r>
              <a:rPr lang="en-US" sz="2400" dirty="0"/>
              <a:t>Are sensors, fans, and dampers working properly</a:t>
            </a:r>
          </a:p>
          <a:p>
            <a:r>
              <a:rPr lang="en-US" sz="2400" dirty="0"/>
              <a:t>Do vents have streamers so people can see system is working</a:t>
            </a:r>
          </a:p>
          <a:p>
            <a:pPr marL="0" indent="0" algn="ctr">
              <a:buNone/>
            </a:pPr>
            <a:endParaRPr lang="en-US" sz="2400" b="1" dirty="0"/>
          </a:p>
          <a:p>
            <a:pPr marL="0" indent="0" algn="ctr">
              <a:buNone/>
            </a:pPr>
            <a:r>
              <a:rPr lang="en-US" sz="2400" b="1" dirty="0"/>
              <a:t>Periodic inspections with documented evidence </a:t>
            </a:r>
          </a:p>
          <a:p>
            <a:pPr marL="0" indent="0" algn="ctr">
              <a:buNone/>
            </a:pPr>
            <a:r>
              <a:rPr lang="en-US" sz="2400" b="1" dirty="0"/>
              <a:t>will ensure effective maintenance and operations</a:t>
            </a:r>
          </a:p>
        </p:txBody>
      </p:sp>
    </p:spTree>
    <p:extLst>
      <p:ext uri="{BB962C8B-B14F-4D97-AF65-F5344CB8AC3E}">
        <p14:creationId xmlns:p14="http://schemas.microsoft.com/office/powerpoint/2010/main" val="24294911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9CDB1-7914-9837-1652-0D7B77CFF7BA}"/>
              </a:ext>
            </a:extLst>
          </p:cNvPr>
          <p:cNvSpPr>
            <a:spLocks noGrp="1"/>
          </p:cNvSpPr>
          <p:nvPr>
            <p:ph type="title"/>
          </p:nvPr>
        </p:nvSpPr>
        <p:spPr/>
        <p:txBody>
          <a:bodyPr/>
          <a:lstStyle/>
          <a:p>
            <a:r>
              <a:rPr lang="en-US" sz="4000" dirty="0"/>
              <a:t>What Can We Do</a:t>
            </a:r>
            <a:br>
              <a:rPr lang="en-US" sz="4000" dirty="0"/>
            </a:br>
            <a:r>
              <a:rPr lang="en-US" sz="4000" dirty="0"/>
              <a:t>Operations</a:t>
            </a:r>
          </a:p>
        </p:txBody>
      </p:sp>
      <p:sp>
        <p:nvSpPr>
          <p:cNvPr id="3" name="Content Placeholder 2">
            <a:extLst>
              <a:ext uri="{FF2B5EF4-FFF2-40B4-BE49-F238E27FC236}">
                <a16:creationId xmlns:a16="http://schemas.microsoft.com/office/drawing/2014/main" id="{474E3500-1D63-4244-3B5B-92DE53F6552D}"/>
              </a:ext>
            </a:extLst>
          </p:cNvPr>
          <p:cNvSpPr>
            <a:spLocks noGrp="1"/>
          </p:cNvSpPr>
          <p:nvPr>
            <p:ph idx="1"/>
          </p:nvPr>
        </p:nvSpPr>
        <p:spPr/>
        <p:txBody>
          <a:bodyPr>
            <a:normAutofit lnSpcReduction="10000"/>
          </a:bodyPr>
          <a:lstStyle/>
          <a:p>
            <a:r>
              <a:rPr lang="en-US" sz="2800" dirty="0"/>
              <a:t>Turn on the HVAC FANs 1 hour before people enter and turn off 1 hour after people leave facility</a:t>
            </a:r>
          </a:p>
          <a:p>
            <a:r>
              <a:rPr lang="en-US" sz="2800" dirty="0"/>
              <a:t>When </a:t>
            </a:r>
            <a:r>
              <a:rPr lang="en-US" sz="2800" u="sng" dirty="0"/>
              <a:t>you</a:t>
            </a:r>
            <a:r>
              <a:rPr lang="en-US" sz="2800" dirty="0"/>
              <a:t> enter the facility, make sure fans are turned on, if not turn them on</a:t>
            </a:r>
          </a:p>
          <a:p>
            <a:r>
              <a:rPr lang="en-US" sz="2800" dirty="0"/>
              <a:t>Place a sign at each thermostat stating to turn on fan and show how to turn on the fan</a:t>
            </a:r>
          </a:p>
          <a:p>
            <a:r>
              <a:rPr lang="en-US" sz="2800" dirty="0"/>
              <a:t>If fans fail to operate or you are unable to see thermostat display report it immediately</a:t>
            </a:r>
          </a:p>
          <a:p>
            <a:r>
              <a:rPr lang="en-US" sz="2800" dirty="0"/>
              <a:t>Setup a training session to show people how to turn on fans</a:t>
            </a:r>
          </a:p>
        </p:txBody>
      </p:sp>
    </p:spTree>
    <p:extLst>
      <p:ext uri="{BB962C8B-B14F-4D97-AF65-F5344CB8AC3E}">
        <p14:creationId xmlns:p14="http://schemas.microsoft.com/office/powerpoint/2010/main" val="585211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5B53F-4D3E-EC64-6B15-56110725E3DE}"/>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E7EB8082-D98D-AFDF-9C36-18703BB429DC}"/>
              </a:ext>
            </a:extLst>
          </p:cNvPr>
          <p:cNvSpPr>
            <a:spLocks noGrp="1"/>
          </p:cNvSpPr>
          <p:nvPr>
            <p:ph idx="1"/>
          </p:nvPr>
        </p:nvSpPr>
        <p:spPr/>
        <p:txBody>
          <a:bodyPr/>
          <a:lstStyle/>
          <a:p>
            <a:endParaRPr lang="en-US" sz="2400" dirty="0"/>
          </a:p>
          <a:p>
            <a:pPr marL="0" indent="0" algn="ctr">
              <a:buNone/>
            </a:pPr>
            <a:r>
              <a:rPr lang="en-US" sz="2800" b="1" dirty="0"/>
              <a:t>Any Climate Action Plan (CAP) should include carbon footprint impacts on ventilation performance levels and help establish a sustainable and healthy ventilation future everywhere.</a:t>
            </a:r>
            <a:endParaRPr lang="en-US" sz="2400" b="1" dirty="0"/>
          </a:p>
          <a:p>
            <a:pPr marL="0" indent="0">
              <a:buNone/>
            </a:pPr>
            <a:endParaRPr lang="en-US" sz="2400" dirty="0"/>
          </a:p>
          <a:p>
            <a:pPr marL="0" indent="0" algn="ctr">
              <a:buNone/>
            </a:pPr>
            <a:r>
              <a:rPr lang="en-US" sz="2400" dirty="0"/>
              <a:t>This suggestion is based on COVID-19 research from a systems perspective that started in 2020</a:t>
            </a:r>
          </a:p>
        </p:txBody>
      </p:sp>
    </p:spTree>
    <p:extLst>
      <p:ext uri="{BB962C8B-B14F-4D97-AF65-F5344CB8AC3E}">
        <p14:creationId xmlns:p14="http://schemas.microsoft.com/office/powerpoint/2010/main" val="32752413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9CDB1-7914-9837-1652-0D7B77CFF7BA}"/>
              </a:ext>
            </a:extLst>
          </p:cNvPr>
          <p:cNvSpPr>
            <a:spLocks noGrp="1"/>
          </p:cNvSpPr>
          <p:nvPr>
            <p:ph type="title"/>
          </p:nvPr>
        </p:nvSpPr>
        <p:spPr/>
        <p:txBody>
          <a:bodyPr/>
          <a:lstStyle/>
          <a:p>
            <a:r>
              <a:rPr lang="en-US" sz="4000" dirty="0"/>
              <a:t>What Can We Do</a:t>
            </a:r>
            <a:br>
              <a:rPr lang="en-US" sz="4000" dirty="0"/>
            </a:br>
            <a:r>
              <a:rPr lang="en-US" sz="4000" dirty="0"/>
              <a:t>Maintenance</a:t>
            </a:r>
          </a:p>
        </p:txBody>
      </p:sp>
      <p:sp>
        <p:nvSpPr>
          <p:cNvPr id="3" name="Content Placeholder 2">
            <a:extLst>
              <a:ext uri="{FF2B5EF4-FFF2-40B4-BE49-F238E27FC236}">
                <a16:creationId xmlns:a16="http://schemas.microsoft.com/office/drawing/2014/main" id="{474E3500-1D63-4244-3B5B-92DE53F6552D}"/>
              </a:ext>
            </a:extLst>
          </p:cNvPr>
          <p:cNvSpPr>
            <a:spLocks noGrp="1"/>
          </p:cNvSpPr>
          <p:nvPr>
            <p:ph idx="1"/>
          </p:nvPr>
        </p:nvSpPr>
        <p:spPr/>
        <p:txBody>
          <a:bodyPr/>
          <a:lstStyle/>
          <a:p>
            <a:r>
              <a:rPr lang="en-US" sz="2800" dirty="0"/>
              <a:t>Make sure all the HVAC fans work </a:t>
            </a:r>
          </a:p>
          <a:p>
            <a:r>
              <a:rPr lang="en-US" sz="2800" dirty="0"/>
              <a:t>Make sure the vents are not blocked or closed</a:t>
            </a:r>
          </a:p>
          <a:p>
            <a:r>
              <a:rPr lang="en-US" sz="2800" dirty="0"/>
              <a:t>Place streamers on all the vents so people can see they work</a:t>
            </a:r>
          </a:p>
          <a:p>
            <a:r>
              <a:rPr lang="en-US" sz="2800" dirty="0"/>
              <a:t>Replace the batteries in all the thermostats so that the displays are visible, and people can see what they are doing</a:t>
            </a:r>
          </a:p>
          <a:p>
            <a:r>
              <a:rPr lang="en-US" sz="2800" dirty="0"/>
              <a:t>Ensure that the filters are replaced every 3 months</a:t>
            </a:r>
          </a:p>
        </p:txBody>
      </p:sp>
    </p:spTree>
    <p:extLst>
      <p:ext uri="{BB962C8B-B14F-4D97-AF65-F5344CB8AC3E}">
        <p14:creationId xmlns:p14="http://schemas.microsoft.com/office/powerpoint/2010/main" val="31484894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9CDB1-7914-9837-1652-0D7B77CFF7BA}"/>
              </a:ext>
            </a:extLst>
          </p:cNvPr>
          <p:cNvSpPr>
            <a:spLocks noGrp="1"/>
          </p:cNvSpPr>
          <p:nvPr>
            <p:ph type="title"/>
          </p:nvPr>
        </p:nvSpPr>
        <p:spPr/>
        <p:txBody>
          <a:bodyPr/>
          <a:lstStyle/>
          <a:p>
            <a:r>
              <a:rPr lang="en-US" sz="4000" dirty="0"/>
              <a:t>What Can We Do</a:t>
            </a:r>
            <a:br>
              <a:rPr lang="en-US" sz="4000" dirty="0"/>
            </a:br>
            <a:r>
              <a:rPr lang="en-US" sz="4000" dirty="0"/>
              <a:t>Measure ACH levels</a:t>
            </a:r>
          </a:p>
        </p:txBody>
      </p:sp>
      <p:sp>
        <p:nvSpPr>
          <p:cNvPr id="3" name="Content Placeholder 2">
            <a:extLst>
              <a:ext uri="{FF2B5EF4-FFF2-40B4-BE49-F238E27FC236}">
                <a16:creationId xmlns:a16="http://schemas.microsoft.com/office/drawing/2014/main" id="{474E3500-1D63-4244-3B5B-92DE53F6552D}"/>
              </a:ext>
            </a:extLst>
          </p:cNvPr>
          <p:cNvSpPr>
            <a:spLocks noGrp="1"/>
          </p:cNvSpPr>
          <p:nvPr>
            <p:ph idx="1"/>
          </p:nvPr>
        </p:nvSpPr>
        <p:spPr/>
        <p:txBody>
          <a:bodyPr/>
          <a:lstStyle/>
          <a:p>
            <a:r>
              <a:rPr lang="en-US" sz="2800" dirty="0"/>
              <a:t>Using anemometers, measure air flow from each vent </a:t>
            </a:r>
          </a:p>
          <a:p>
            <a:r>
              <a:rPr lang="en-US" sz="2800" dirty="0"/>
              <a:t>Calculate the measured ACH levels</a:t>
            </a:r>
          </a:p>
          <a:p>
            <a:r>
              <a:rPr lang="en-US" sz="2800" dirty="0"/>
              <a:t>Gather design data to determine design ACH levels </a:t>
            </a:r>
          </a:p>
          <a:p>
            <a:r>
              <a:rPr lang="en-US" sz="2800" dirty="0"/>
              <a:t>Compare design with measured ACH for each room</a:t>
            </a:r>
          </a:p>
          <a:p>
            <a:r>
              <a:rPr lang="en-US" sz="2800" dirty="0"/>
              <a:t>Periodically measure air flow to detect ACH level drops</a:t>
            </a:r>
          </a:p>
        </p:txBody>
      </p:sp>
    </p:spTree>
    <p:extLst>
      <p:ext uri="{BB962C8B-B14F-4D97-AF65-F5344CB8AC3E}">
        <p14:creationId xmlns:p14="http://schemas.microsoft.com/office/powerpoint/2010/main" val="14826559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9CDB1-7914-9837-1652-0D7B77CFF7BA}"/>
              </a:ext>
            </a:extLst>
          </p:cNvPr>
          <p:cNvSpPr>
            <a:spLocks noGrp="1"/>
          </p:cNvSpPr>
          <p:nvPr>
            <p:ph type="title"/>
          </p:nvPr>
        </p:nvSpPr>
        <p:spPr/>
        <p:txBody>
          <a:bodyPr/>
          <a:lstStyle/>
          <a:p>
            <a:r>
              <a:rPr lang="en-US" sz="4000" dirty="0"/>
              <a:t>Measured ACH Levels</a:t>
            </a:r>
            <a:br>
              <a:rPr lang="en-US" sz="4000" dirty="0"/>
            </a:br>
            <a:r>
              <a:rPr lang="en-US" sz="2400" dirty="0"/>
              <a:t>Real World Findings</a:t>
            </a:r>
            <a:endParaRPr lang="en-US" sz="4000" dirty="0"/>
          </a:p>
        </p:txBody>
      </p:sp>
      <p:graphicFrame>
        <p:nvGraphicFramePr>
          <p:cNvPr id="6" name="Content Placeholder 5">
            <a:extLst>
              <a:ext uri="{FF2B5EF4-FFF2-40B4-BE49-F238E27FC236}">
                <a16:creationId xmlns:a16="http://schemas.microsoft.com/office/drawing/2014/main" id="{9F1A2548-5130-8FA9-82C6-C76D5806287E}"/>
              </a:ext>
            </a:extLst>
          </p:cNvPr>
          <p:cNvGraphicFramePr>
            <a:graphicFrameLocks noGrp="1"/>
          </p:cNvGraphicFramePr>
          <p:nvPr>
            <p:ph idx="1"/>
          </p:nvPr>
        </p:nvGraphicFramePr>
        <p:xfrm>
          <a:off x="533400" y="1676402"/>
          <a:ext cx="8077200" cy="4110875"/>
        </p:xfrm>
        <a:graphic>
          <a:graphicData uri="http://schemas.openxmlformats.org/drawingml/2006/table">
            <a:tbl>
              <a:tblPr firstRow="1" firstCol="1" bandRow="1">
                <a:tableStyleId>{2D5ABB26-0587-4C30-8999-92F81FD0307C}</a:tableStyleId>
              </a:tblPr>
              <a:tblGrid>
                <a:gridCol w="762134">
                  <a:extLst>
                    <a:ext uri="{9D8B030D-6E8A-4147-A177-3AD203B41FA5}">
                      <a16:colId xmlns:a16="http://schemas.microsoft.com/office/drawing/2014/main" val="1026950562"/>
                    </a:ext>
                  </a:extLst>
                </a:gridCol>
                <a:gridCol w="3366213">
                  <a:extLst>
                    <a:ext uri="{9D8B030D-6E8A-4147-A177-3AD203B41FA5}">
                      <a16:colId xmlns:a16="http://schemas.microsoft.com/office/drawing/2014/main" val="3508851295"/>
                    </a:ext>
                  </a:extLst>
                </a:gridCol>
                <a:gridCol w="1346200">
                  <a:extLst>
                    <a:ext uri="{9D8B030D-6E8A-4147-A177-3AD203B41FA5}">
                      <a16:colId xmlns:a16="http://schemas.microsoft.com/office/drawing/2014/main" val="2040988206"/>
                    </a:ext>
                  </a:extLst>
                </a:gridCol>
                <a:gridCol w="1256453">
                  <a:extLst>
                    <a:ext uri="{9D8B030D-6E8A-4147-A177-3AD203B41FA5}">
                      <a16:colId xmlns:a16="http://schemas.microsoft.com/office/drawing/2014/main" val="2039490898"/>
                    </a:ext>
                  </a:extLst>
                </a:gridCol>
                <a:gridCol w="1346200">
                  <a:extLst>
                    <a:ext uri="{9D8B030D-6E8A-4147-A177-3AD203B41FA5}">
                      <a16:colId xmlns:a16="http://schemas.microsoft.com/office/drawing/2014/main" val="4169305065"/>
                    </a:ext>
                  </a:extLst>
                </a:gridCol>
              </a:tblGrid>
              <a:tr h="917195">
                <a:tc>
                  <a:txBody>
                    <a:bodyPr/>
                    <a:lstStyle/>
                    <a:p>
                      <a:pPr marL="0" marR="0" algn="ctr">
                        <a:lnSpc>
                          <a:spcPct val="107000"/>
                        </a:lnSpc>
                        <a:spcBef>
                          <a:spcPts val="0"/>
                        </a:spcBef>
                        <a:spcAft>
                          <a:spcPts val="0"/>
                        </a:spcAft>
                      </a:pPr>
                      <a:r>
                        <a:rPr lang="en-US" sz="2000" b="1" dirty="0">
                          <a:effectLst/>
                          <a:latin typeface="+mn-lt"/>
                        </a:rPr>
                        <a:t>Num</a:t>
                      </a:r>
                      <a:endParaRPr lang="en-US" sz="2000" b="1"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b="1" dirty="0">
                          <a:effectLst/>
                          <a:latin typeface="+mn-lt"/>
                        </a:rPr>
                        <a:t>Room Name</a:t>
                      </a:r>
                      <a:endParaRPr lang="en-US" sz="2000" b="1"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b="1" dirty="0">
                          <a:effectLst/>
                          <a:latin typeface="+mn-lt"/>
                        </a:rPr>
                        <a:t>ACH</a:t>
                      </a:r>
                    </a:p>
                    <a:p>
                      <a:pPr marL="0" marR="0" algn="ctr">
                        <a:lnSpc>
                          <a:spcPct val="107000"/>
                        </a:lnSpc>
                        <a:spcBef>
                          <a:spcPts val="0"/>
                        </a:spcBef>
                        <a:spcAft>
                          <a:spcPts val="0"/>
                        </a:spcAft>
                      </a:pPr>
                      <a:r>
                        <a:rPr lang="en-US" sz="2000" b="1" dirty="0">
                          <a:effectLst/>
                          <a:latin typeface="+mn-lt"/>
                          <a:ea typeface="Calibri" panose="020F0502020204030204" pitchFamily="34" charset="0"/>
                          <a:cs typeface="Times New Roman" panose="02020603050405020304" pitchFamily="18" charset="0"/>
                        </a:rPr>
                        <a:t>Measured</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b="1" dirty="0">
                          <a:effectLst/>
                          <a:latin typeface="+mn-lt"/>
                        </a:rPr>
                        <a:t>Control</a:t>
                      </a:r>
                      <a:br>
                        <a:rPr lang="en-US" sz="2000" b="1" dirty="0">
                          <a:effectLst/>
                          <a:latin typeface="+mn-lt"/>
                        </a:rPr>
                      </a:br>
                      <a:r>
                        <a:rPr lang="en-US" sz="2000" b="1" dirty="0">
                          <a:effectLst/>
                          <a:latin typeface="+mn-lt"/>
                        </a:rPr>
                        <a:t>Zone #</a:t>
                      </a:r>
                      <a:endParaRPr lang="en-US" sz="2000" b="1"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b="1" dirty="0">
                          <a:effectLst/>
                          <a:latin typeface="+mn-lt"/>
                        </a:rPr>
                        <a:t>System ON</a:t>
                      </a:r>
                    </a:p>
                    <a:p>
                      <a:pPr marL="0" marR="0" algn="ctr">
                        <a:lnSpc>
                          <a:spcPct val="107000"/>
                        </a:lnSpc>
                        <a:spcBef>
                          <a:spcPts val="0"/>
                        </a:spcBef>
                        <a:spcAft>
                          <a:spcPts val="0"/>
                        </a:spcAft>
                      </a:pPr>
                      <a:r>
                        <a:rPr lang="en-US" sz="2000" b="0" dirty="0">
                          <a:effectLst/>
                          <a:latin typeface="+mn-lt"/>
                        </a:rPr>
                        <a:t>yes, no, fail</a:t>
                      </a:r>
                      <a:endParaRPr lang="en-US" sz="2000" b="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443498"/>
                  </a:ext>
                </a:extLst>
              </a:tr>
              <a:tr h="301472">
                <a:tc>
                  <a:txBody>
                    <a:bodyPr/>
                    <a:lstStyle/>
                    <a:p>
                      <a:pPr marL="0" marR="0" algn="ctr">
                        <a:lnSpc>
                          <a:spcPct val="107000"/>
                        </a:lnSpc>
                        <a:spcBef>
                          <a:spcPts val="0"/>
                        </a:spcBef>
                        <a:spcAft>
                          <a:spcPts val="0"/>
                        </a:spcAft>
                      </a:pPr>
                      <a:r>
                        <a:rPr lang="en-US" sz="2000" dirty="0">
                          <a:effectLst/>
                          <a:latin typeface="+mn-lt"/>
                        </a:rPr>
                        <a:t>1.</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000" dirty="0">
                          <a:effectLst/>
                          <a:latin typeface="+mn-lt"/>
                        </a:rPr>
                        <a:t>Ballroom Ceiling Vents</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mn-lt"/>
                        </a:rPr>
                        <a:t>5.7</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1, 2</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mn-lt"/>
                        </a:rPr>
                        <a:t>No</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476883117"/>
                  </a:ext>
                </a:extLst>
              </a:tr>
              <a:tr h="301472">
                <a:tc>
                  <a:txBody>
                    <a:bodyPr/>
                    <a:lstStyle/>
                    <a:p>
                      <a:pPr marL="0" marR="0" algn="ctr">
                        <a:lnSpc>
                          <a:spcPct val="107000"/>
                        </a:lnSpc>
                        <a:spcBef>
                          <a:spcPts val="0"/>
                        </a:spcBef>
                        <a:spcAft>
                          <a:spcPts val="0"/>
                        </a:spcAft>
                      </a:pPr>
                      <a:r>
                        <a:rPr lang="en-US" sz="2000" dirty="0">
                          <a:effectLst/>
                          <a:latin typeface="+mn-lt"/>
                        </a:rPr>
                        <a:t>2.</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000" dirty="0">
                          <a:effectLst/>
                          <a:latin typeface="+mn-lt"/>
                        </a:rPr>
                        <a:t>Kitchen</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mn-lt"/>
                        </a:rPr>
                        <a:t>11</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mn-lt"/>
                        </a:rPr>
                        <a:t>1</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mn-lt"/>
                        </a:rPr>
                        <a:t>No</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4140560304"/>
                  </a:ext>
                </a:extLst>
              </a:tr>
              <a:tr h="301472">
                <a:tc>
                  <a:txBody>
                    <a:bodyPr/>
                    <a:lstStyle/>
                    <a:p>
                      <a:pPr marL="0" marR="0" algn="ctr">
                        <a:lnSpc>
                          <a:spcPct val="107000"/>
                        </a:lnSpc>
                        <a:spcBef>
                          <a:spcPts val="0"/>
                        </a:spcBef>
                        <a:spcAft>
                          <a:spcPts val="0"/>
                        </a:spcAft>
                      </a:pPr>
                      <a:r>
                        <a:rPr lang="en-US" sz="2000" dirty="0">
                          <a:effectLst/>
                          <a:latin typeface="+mn-lt"/>
                        </a:rPr>
                        <a:t>3.</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000" dirty="0">
                          <a:effectLst/>
                          <a:latin typeface="+mn-lt"/>
                        </a:rPr>
                        <a:t>Library</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mn-lt"/>
                        </a:rPr>
                        <a:t>6.3</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mn-lt"/>
                        </a:rPr>
                        <a:t>3</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n-US" sz="2000" dirty="0">
                          <a:effectLst/>
                          <a:latin typeface="+mn-lt"/>
                        </a:rPr>
                        <a:t>No</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669425745"/>
                  </a:ext>
                </a:extLst>
              </a:tr>
              <a:tr h="301472">
                <a:tc>
                  <a:txBody>
                    <a:bodyPr/>
                    <a:lstStyle/>
                    <a:p>
                      <a:pPr marL="0" marR="0" algn="ctr">
                        <a:lnSpc>
                          <a:spcPct val="107000"/>
                        </a:lnSpc>
                        <a:spcBef>
                          <a:spcPts val="0"/>
                        </a:spcBef>
                        <a:spcAft>
                          <a:spcPts val="0"/>
                        </a:spcAft>
                      </a:pPr>
                      <a:r>
                        <a:rPr lang="en-US" sz="2000" dirty="0">
                          <a:effectLst/>
                          <a:latin typeface="+mn-lt"/>
                        </a:rPr>
                        <a:t>4.</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000" dirty="0">
                          <a:effectLst/>
                          <a:latin typeface="+mn-lt"/>
                        </a:rPr>
                        <a:t>Sitting Room</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mn-lt"/>
                        </a:rPr>
                        <a:t>5.2</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mn-lt"/>
                        </a:rPr>
                        <a:t>3</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n-US" sz="2000" dirty="0">
                          <a:effectLst/>
                          <a:latin typeface="+mn-lt"/>
                        </a:rPr>
                        <a:t>No</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412049531"/>
                  </a:ext>
                </a:extLst>
              </a:tr>
              <a:tr h="301472">
                <a:tc>
                  <a:txBody>
                    <a:bodyPr/>
                    <a:lstStyle/>
                    <a:p>
                      <a:pPr marL="0" marR="0" algn="ctr">
                        <a:lnSpc>
                          <a:spcPct val="107000"/>
                        </a:lnSpc>
                        <a:spcBef>
                          <a:spcPts val="0"/>
                        </a:spcBef>
                        <a:spcAft>
                          <a:spcPts val="0"/>
                        </a:spcAft>
                      </a:pPr>
                      <a:r>
                        <a:rPr lang="en-US" sz="2000" dirty="0">
                          <a:effectLst/>
                          <a:latin typeface="+mn-lt"/>
                        </a:rPr>
                        <a:t>5.</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000" dirty="0">
                          <a:effectLst/>
                          <a:latin typeface="+mn-lt"/>
                        </a:rPr>
                        <a:t>Conference Room</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mn-lt"/>
                        </a:rPr>
                        <a:t>0</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gn="ctr">
                        <a:lnSpc>
                          <a:spcPct val="107000"/>
                        </a:lnSpc>
                        <a:spcBef>
                          <a:spcPts val="0"/>
                        </a:spcBef>
                        <a:spcAft>
                          <a:spcPts val="0"/>
                        </a:spcAft>
                      </a:pPr>
                      <a:r>
                        <a:rPr lang="en-US" sz="2000" dirty="0">
                          <a:effectLst/>
                          <a:latin typeface="+mn-lt"/>
                        </a:rPr>
                        <a:t>3 ?</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2000" dirty="0">
                          <a:effectLst/>
                          <a:latin typeface="+mn-lt"/>
                        </a:rPr>
                        <a:t>Fail</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36267900"/>
                  </a:ext>
                </a:extLst>
              </a:tr>
              <a:tr h="301472">
                <a:tc>
                  <a:txBody>
                    <a:bodyPr/>
                    <a:lstStyle/>
                    <a:p>
                      <a:pPr marL="0" marR="0" algn="ctr">
                        <a:lnSpc>
                          <a:spcPct val="107000"/>
                        </a:lnSpc>
                        <a:spcBef>
                          <a:spcPts val="0"/>
                        </a:spcBef>
                        <a:spcAft>
                          <a:spcPts val="0"/>
                        </a:spcAft>
                      </a:pPr>
                      <a:r>
                        <a:rPr lang="en-US" sz="2000" dirty="0">
                          <a:effectLst/>
                          <a:latin typeface="+mn-lt"/>
                        </a:rPr>
                        <a:t>6.</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000" dirty="0">
                          <a:effectLst/>
                          <a:latin typeface="+mn-lt"/>
                        </a:rPr>
                        <a:t>Office</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n-US" sz="2000" dirty="0">
                          <a:effectLst/>
                          <a:latin typeface="+mn-lt"/>
                        </a:rPr>
                        <a:t>?</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9654942"/>
                  </a:ext>
                </a:extLst>
              </a:tr>
              <a:tr h="301472">
                <a:tc>
                  <a:txBody>
                    <a:bodyPr/>
                    <a:lstStyle/>
                    <a:p>
                      <a:pPr marL="0" marR="0" algn="ctr">
                        <a:lnSpc>
                          <a:spcPct val="107000"/>
                        </a:lnSpc>
                        <a:spcBef>
                          <a:spcPts val="0"/>
                        </a:spcBef>
                        <a:spcAft>
                          <a:spcPts val="0"/>
                        </a:spcAft>
                      </a:pPr>
                      <a:r>
                        <a:rPr lang="en-US" sz="2000" dirty="0">
                          <a:effectLst/>
                          <a:latin typeface="+mn-lt"/>
                        </a:rPr>
                        <a:t>7.</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000" dirty="0">
                          <a:effectLst/>
                          <a:latin typeface="+mn-lt"/>
                        </a:rPr>
                        <a:t>Exercise Room</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mn-lt"/>
                        </a:rPr>
                        <a:t>3.2</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mn-lt"/>
                        </a:rPr>
                        <a:t>5</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n-US" sz="2000" dirty="0">
                          <a:effectLst/>
                          <a:latin typeface="+mn-lt"/>
                        </a:rPr>
                        <a:t>No</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171228346"/>
                  </a:ext>
                </a:extLst>
              </a:tr>
              <a:tr h="301472">
                <a:tc>
                  <a:txBody>
                    <a:bodyPr/>
                    <a:lstStyle/>
                    <a:p>
                      <a:pPr marL="0" marR="0" algn="ctr">
                        <a:lnSpc>
                          <a:spcPct val="107000"/>
                        </a:lnSpc>
                        <a:spcBef>
                          <a:spcPts val="0"/>
                        </a:spcBef>
                        <a:spcAft>
                          <a:spcPts val="0"/>
                        </a:spcAft>
                      </a:pPr>
                      <a:r>
                        <a:rPr lang="en-US" sz="2000" dirty="0">
                          <a:effectLst/>
                          <a:latin typeface="+mn-lt"/>
                        </a:rPr>
                        <a:t>8.</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000" dirty="0">
                          <a:effectLst/>
                          <a:latin typeface="+mn-lt"/>
                        </a:rPr>
                        <a:t>Pool Room</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mn-lt"/>
                        </a:rPr>
                        <a:t>3.6</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mn-lt"/>
                        </a:rPr>
                        <a:t>6</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n-US" sz="2000" dirty="0">
                          <a:effectLst/>
                          <a:latin typeface="+mn-lt"/>
                        </a:rPr>
                        <a:t>Yes</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645374818"/>
                  </a:ext>
                </a:extLst>
              </a:tr>
              <a:tr h="301472">
                <a:tc>
                  <a:txBody>
                    <a:bodyPr/>
                    <a:lstStyle/>
                    <a:p>
                      <a:pPr marL="0" marR="0" algn="ctr">
                        <a:lnSpc>
                          <a:spcPct val="107000"/>
                        </a:lnSpc>
                        <a:spcBef>
                          <a:spcPts val="0"/>
                        </a:spcBef>
                        <a:spcAft>
                          <a:spcPts val="0"/>
                        </a:spcAft>
                      </a:pPr>
                      <a:r>
                        <a:rPr lang="en-US" sz="2000" dirty="0">
                          <a:effectLst/>
                          <a:latin typeface="+mn-lt"/>
                        </a:rPr>
                        <a:t>9.</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000" dirty="0">
                          <a:effectLst/>
                          <a:latin typeface="+mn-lt"/>
                        </a:rPr>
                        <a:t>Game Room 1</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mn-lt"/>
                        </a:rPr>
                        <a:t>0</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gn="ctr">
                        <a:lnSpc>
                          <a:spcPct val="107000"/>
                        </a:lnSpc>
                        <a:spcBef>
                          <a:spcPts val="0"/>
                        </a:spcBef>
                        <a:spcAft>
                          <a:spcPts val="0"/>
                        </a:spcAft>
                      </a:pPr>
                      <a:r>
                        <a:rPr lang="en-US" sz="2000" dirty="0">
                          <a:effectLst/>
                          <a:latin typeface="+mn-lt"/>
                        </a:rPr>
                        <a:t>4</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mn-lt"/>
                        </a:rPr>
                        <a:t>Fail</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88086872"/>
                  </a:ext>
                </a:extLst>
              </a:tr>
              <a:tr h="301472">
                <a:tc>
                  <a:txBody>
                    <a:bodyPr/>
                    <a:lstStyle/>
                    <a:p>
                      <a:pPr marL="0" marR="0" algn="ctr">
                        <a:lnSpc>
                          <a:spcPct val="107000"/>
                        </a:lnSpc>
                        <a:spcBef>
                          <a:spcPts val="0"/>
                        </a:spcBef>
                        <a:spcAft>
                          <a:spcPts val="0"/>
                        </a:spcAft>
                      </a:pPr>
                      <a:r>
                        <a:rPr lang="en-US" sz="2000" dirty="0">
                          <a:effectLst/>
                          <a:latin typeface="+mn-lt"/>
                        </a:rPr>
                        <a:t>10.</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000" dirty="0">
                          <a:effectLst/>
                          <a:latin typeface="+mn-lt"/>
                        </a:rPr>
                        <a:t>Game Room 2</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mn-lt"/>
                        </a:rPr>
                        <a:t>0</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gn="ctr">
                        <a:lnSpc>
                          <a:spcPct val="107000"/>
                        </a:lnSpc>
                        <a:spcBef>
                          <a:spcPts val="0"/>
                        </a:spcBef>
                        <a:spcAft>
                          <a:spcPts val="0"/>
                        </a:spcAft>
                      </a:pPr>
                      <a:r>
                        <a:rPr lang="en-US" sz="2000" dirty="0">
                          <a:effectLst/>
                          <a:latin typeface="+mn-lt"/>
                        </a:rPr>
                        <a:t>4</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mn-lt"/>
                        </a:rPr>
                        <a:t>Fail</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715670528"/>
                  </a:ext>
                </a:extLst>
              </a:tr>
            </a:tbl>
          </a:graphicData>
        </a:graphic>
      </p:graphicFrame>
    </p:spTree>
    <p:extLst>
      <p:ext uri="{BB962C8B-B14F-4D97-AF65-F5344CB8AC3E}">
        <p14:creationId xmlns:p14="http://schemas.microsoft.com/office/powerpoint/2010/main" val="11481200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9CDB1-7914-9837-1652-0D7B77CFF7BA}"/>
              </a:ext>
            </a:extLst>
          </p:cNvPr>
          <p:cNvSpPr>
            <a:spLocks noGrp="1"/>
          </p:cNvSpPr>
          <p:nvPr>
            <p:ph type="title"/>
          </p:nvPr>
        </p:nvSpPr>
        <p:spPr/>
        <p:txBody>
          <a:bodyPr/>
          <a:lstStyle/>
          <a:p>
            <a:r>
              <a:rPr lang="en-US" sz="4000" dirty="0"/>
              <a:t>Measured ACH Levels</a:t>
            </a:r>
            <a:br>
              <a:rPr lang="en-US" sz="6000" dirty="0"/>
            </a:br>
            <a:r>
              <a:rPr lang="en-US" sz="2400" dirty="0"/>
              <a:t>Real World Findings</a:t>
            </a:r>
            <a:endParaRPr lang="en-US" sz="4000" dirty="0"/>
          </a:p>
        </p:txBody>
      </p:sp>
      <p:graphicFrame>
        <p:nvGraphicFramePr>
          <p:cNvPr id="6" name="Content Placeholder 5">
            <a:extLst>
              <a:ext uri="{FF2B5EF4-FFF2-40B4-BE49-F238E27FC236}">
                <a16:creationId xmlns:a16="http://schemas.microsoft.com/office/drawing/2014/main" id="{9F1A2548-5130-8FA9-82C6-C76D5806287E}"/>
              </a:ext>
            </a:extLst>
          </p:cNvPr>
          <p:cNvGraphicFramePr>
            <a:graphicFrameLocks noGrp="1"/>
          </p:cNvGraphicFramePr>
          <p:nvPr>
            <p:ph idx="1"/>
          </p:nvPr>
        </p:nvGraphicFramePr>
        <p:xfrm>
          <a:off x="533400" y="1676400"/>
          <a:ext cx="8077200" cy="4158552"/>
        </p:xfrm>
        <a:graphic>
          <a:graphicData uri="http://schemas.openxmlformats.org/drawingml/2006/table">
            <a:tbl>
              <a:tblPr firstRow="1" firstCol="1" bandRow="1">
                <a:tableStyleId>{2D5ABB26-0587-4C30-8999-92F81FD0307C}</a:tableStyleId>
              </a:tblPr>
              <a:tblGrid>
                <a:gridCol w="762000">
                  <a:extLst>
                    <a:ext uri="{9D8B030D-6E8A-4147-A177-3AD203B41FA5}">
                      <a16:colId xmlns:a16="http://schemas.microsoft.com/office/drawing/2014/main" val="1026950562"/>
                    </a:ext>
                  </a:extLst>
                </a:gridCol>
                <a:gridCol w="3352800">
                  <a:extLst>
                    <a:ext uri="{9D8B030D-6E8A-4147-A177-3AD203B41FA5}">
                      <a16:colId xmlns:a16="http://schemas.microsoft.com/office/drawing/2014/main" val="3508851295"/>
                    </a:ext>
                  </a:extLst>
                </a:gridCol>
                <a:gridCol w="1371600">
                  <a:extLst>
                    <a:ext uri="{9D8B030D-6E8A-4147-A177-3AD203B41FA5}">
                      <a16:colId xmlns:a16="http://schemas.microsoft.com/office/drawing/2014/main" val="2040988206"/>
                    </a:ext>
                  </a:extLst>
                </a:gridCol>
                <a:gridCol w="1219200">
                  <a:extLst>
                    <a:ext uri="{9D8B030D-6E8A-4147-A177-3AD203B41FA5}">
                      <a16:colId xmlns:a16="http://schemas.microsoft.com/office/drawing/2014/main" val="2039490898"/>
                    </a:ext>
                  </a:extLst>
                </a:gridCol>
                <a:gridCol w="1371600">
                  <a:extLst>
                    <a:ext uri="{9D8B030D-6E8A-4147-A177-3AD203B41FA5}">
                      <a16:colId xmlns:a16="http://schemas.microsoft.com/office/drawing/2014/main" val="4169305065"/>
                    </a:ext>
                  </a:extLst>
                </a:gridCol>
              </a:tblGrid>
              <a:tr h="400812">
                <a:tc>
                  <a:txBody>
                    <a:bodyPr/>
                    <a:lstStyle/>
                    <a:p>
                      <a:pPr marL="0" marR="0" algn="ctr">
                        <a:lnSpc>
                          <a:spcPct val="107000"/>
                        </a:lnSpc>
                        <a:spcBef>
                          <a:spcPts val="0"/>
                        </a:spcBef>
                        <a:spcAft>
                          <a:spcPts val="0"/>
                        </a:spcAft>
                      </a:pPr>
                      <a:r>
                        <a:rPr lang="en-US" sz="2000" b="1" dirty="0">
                          <a:effectLst/>
                          <a:latin typeface="+mn-lt"/>
                        </a:rPr>
                        <a:t>Num</a:t>
                      </a:r>
                      <a:endParaRPr lang="en-US" sz="2000" b="1"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b="1" dirty="0">
                          <a:effectLst/>
                          <a:latin typeface="+mn-lt"/>
                        </a:rPr>
                        <a:t>Room Name</a:t>
                      </a:r>
                      <a:endParaRPr lang="en-US" sz="2000" b="1"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b="1" dirty="0">
                          <a:effectLst/>
                          <a:latin typeface="+mn-lt"/>
                        </a:rPr>
                        <a:t>ACH</a:t>
                      </a:r>
                    </a:p>
                    <a:p>
                      <a:pPr marL="0" marR="0" algn="ctr">
                        <a:lnSpc>
                          <a:spcPct val="107000"/>
                        </a:lnSpc>
                        <a:spcBef>
                          <a:spcPts val="0"/>
                        </a:spcBef>
                        <a:spcAft>
                          <a:spcPts val="0"/>
                        </a:spcAft>
                      </a:pPr>
                      <a:r>
                        <a:rPr lang="en-US" sz="2000" b="1" dirty="0">
                          <a:effectLst/>
                          <a:latin typeface="+mn-lt"/>
                          <a:ea typeface="Calibri" panose="020F0502020204030204" pitchFamily="34" charset="0"/>
                          <a:cs typeface="Times New Roman" panose="02020603050405020304" pitchFamily="18" charset="0"/>
                        </a:rPr>
                        <a:t>Measured</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b="1" dirty="0">
                          <a:effectLst/>
                          <a:latin typeface="+mn-lt"/>
                        </a:rPr>
                        <a:t>Control</a:t>
                      </a:r>
                      <a:br>
                        <a:rPr lang="en-US" sz="2000" b="1" dirty="0">
                          <a:effectLst/>
                          <a:latin typeface="+mn-lt"/>
                        </a:rPr>
                      </a:br>
                      <a:r>
                        <a:rPr lang="en-US" sz="2000" b="1" dirty="0">
                          <a:effectLst/>
                          <a:latin typeface="+mn-lt"/>
                        </a:rPr>
                        <a:t>Zone #</a:t>
                      </a:r>
                      <a:endParaRPr lang="en-US" sz="2000" b="1"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b="1" dirty="0">
                          <a:effectLst/>
                          <a:latin typeface="+mn-lt"/>
                        </a:rPr>
                        <a:t>System ON</a:t>
                      </a:r>
                    </a:p>
                    <a:p>
                      <a:pPr marL="0" marR="0" algn="ctr">
                        <a:lnSpc>
                          <a:spcPct val="107000"/>
                        </a:lnSpc>
                        <a:spcBef>
                          <a:spcPts val="0"/>
                        </a:spcBef>
                        <a:spcAft>
                          <a:spcPts val="0"/>
                        </a:spcAft>
                      </a:pPr>
                      <a:r>
                        <a:rPr lang="en-US" sz="2000" b="0" dirty="0">
                          <a:effectLst/>
                          <a:latin typeface="+mn-lt"/>
                        </a:rPr>
                        <a:t>yes, no, fail</a:t>
                      </a:r>
                      <a:endParaRPr lang="en-US" sz="2000" b="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443498"/>
                  </a:ext>
                </a:extLst>
              </a:tr>
              <a:tr h="164406">
                <a:tc>
                  <a:txBody>
                    <a:bodyPr/>
                    <a:lstStyle/>
                    <a:p>
                      <a:pPr marL="0" marR="0" algn="ctr">
                        <a:lnSpc>
                          <a:spcPct val="107000"/>
                        </a:lnSpc>
                        <a:spcBef>
                          <a:spcPts val="0"/>
                        </a:spcBef>
                        <a:spcAft>
                          <a:spcPts val="0"/>
                        </a:spcAft>
                      </a:pPr>
                      <a:r>
                        <a:rPr lang="en-US" sz="2000" dirty="0">
                          <a:effectLst/>
                          <a:latin typeface="+mn-lt"/>
                        </a:rPr>
                        <a:t>11.</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000" dirty="0">
                          <a:effectLst/>
                          <a:latin typeface="+mn-lt"/>
                        </a:rPr>
                        <a:t>Arts and Crafts Room</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mn-lt"/>
                        </a:rPr>
                        <a:t>0</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gn="ctr">
                        <a:lnSpc>
                          <a:spcPct val="107000"/>
                        </a:lnSpc>
                        <a:spcBef>
                          <a:spcPts val="0"/>
                        </a:spcBef>
                        <a:spcAft>
                          <a:spcPts val="0"/>
                        </a:spcAft>
                      </a:pPr>
                      <a:r>
                        <a:rPr lang="en-US" sz="2000" dirty="0">
                          <a:effectLst/>
                          <a:latin typeface="+mn-lt"/>
                        </a:rPr>
                        <a:t>4</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mn-lt"/>
                        </a:rPr>
                        <a:t>Fail</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294307039"/>
                  </a:ext>
                </a:extLst>
              </a:tr>
              <a:tr h="164406">
                <a:tc>
                  <a:txBody>
                    <a:bodyPr/>
                    <a:lstStyle/>
                    <a:p>
                      <a:pPr marL="0" marR="0" algn="ctr">
                        <a:lnSpc>
                          <a:spcPct val="107000"/>
                        </a:lnSpc>
                        <a:spcBef>
                          <a:spcPts val="0"/>
                        </a:spcBef>
                        <a:spcAft>
                          <a:spcPts val="0"/>
                        </a:spcAft>
                      </a:pPr>
                      <a:r>
                        <a:rPr lang="en-US" sz="2000" dirty="0">
                          <a:effectLst/>
                          <a:latin typeface="+mn-lt"/>
                        </a:rPr>
                        <a:t>12.</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000" dirty="0">
                          <a:effectLst/>
                          <a:latin typeface="+mn-lt"/>
                        </a:rPr>
                        <a:t>Women's Room</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mn-lt"/>
                        </a:rPr>
                        <a:t>?</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000" dirty="0">
                          <a:effectLst/>
                          <a:latin typeface="+mn-lt"/>
                        </a:rPr>
                        <a:t>?</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pPr>
                      <a:r>
                        <a:rPr lang="en-US" sz="2000" dirty="0">
                          <a:effectLst/>
                          <a:latin typeface="+mn-lt"/>
                        </a:rPr>
                        <a:t>?</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2056049"/>
                  </a:ext>
                </a:extLst>
              </a:tr>
              <a:tr h="164406">
                <a:tc>
                  <a:txBody>
                    <a:bodyPr/>
                    <a:lstStyle/>
                    <a:p>
                      <a:pPr marL="0" marR="0" algn="ctr">
                        <a:lnSpc>
                          <a:spcPct val="107000"/>
                        </a:lnSpc>
                        <a:spcBef>
                          <a:spcPts val="0"/>
                        </a:spcBef>
                        <a:spcAft>
                          <a:spcPts val="0"/>
                        </a:spcAft>
                      </a:pPr>
                      <a:r>
                        <a:rPr lang="en-US" sz="2000" dirty="0">
                          <a:effectLst/>
                          <a:latin typeface="+mn-lt"/>
                        </a:rPr>
                        <a:t>13.</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000" dirty="0">
                          <a:effectLst/>
                          <a:latin typeface="+mn-lt"/>
                        </a:rPr>
                        <a:t>Men's Room</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0</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gn="ctr">
                        <a:lnSpc>
                          <a:spcPct val="107000"/>
                        </a:lnSpc>
                        <a:spcBef>
                          <a:spcPts val="0"/>
                        </a:spcBef>
                        <a:spcAft>
                          <a:spcPts val="0"/>
                        </a:spcAft>
                      </a:pPr>
                      <a:r>
                        <a:rPr lang="en-US" sz="2000" dirty="0">
                          <a:effectLst/>
                          <a:latin typeface="+mn-lt"/>
                        </a:rPr>
                        <a:t>?</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pPr>
                      <a:r>
                        <a:rPr lang="en-US" sz="2000" dirty="0">
                          <a:effectLst/>
                          <a:latin typeface="+mn-lt"/>
                        </a:rPr>
                        <a:t>Fail</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036679762"/>
                  </a:ext>
                </a:extLst>
              </a:tr>
              <a:tr h="164406">
                <a:tc>
                  <a:txBody>
                    <a:bodyPr/>
                    <a:lstStyle/>
                    <a:p>
                      <a:pPr marL="0" marR="0" algn="ctr">
                        <a:lnSpc>
                          <a:spcPct val="107000"/>
                        </a:lnSpc>
                        <a:spcBef>
                          <a:spcPts val="0"/>
                        </a:spcBef>
                        <a:spcAft>
                          <a:spcPts val="0"/>
                        </a:spcAft>
                      </a:pPr>
                      <a:r>
                        <a:rPr lang="en-US" sz="2000" dirty="0">
                          <a:effectLst/>
                          <a:latin typeface="+mn-lt"/>
                        </a:rPr>
                        <a:t>14.</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000" dirty="0">
                          <a:effectLst/>
                          <a:latin typeface="+mn-lt"/>
                        </a:rPr>
                        <a:t>Lobby</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mn-lt"/>
                        </a:rPr>
                        <a:t>3.2</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mn-lt"/>
                        </a:rPr>
                        <a:t>3</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n-US" sz="2000" dirty="0">
                          <a:effectLst/>
                          <a:latin typeface="+mn-lt"/>
                        </a:rPr>
                        <a:t>No</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628292601"/>
                  </a:ext>
                </a:extLst>
              </a:tr>
              <a:tr h="164406">
                <a:tc>
                  <a:txBody>
                    <a:bodyPr/>
                    <a:lstStyle/>
                    <a:p>
                      <a:pPr marL="0" marR="0" algn="ctr">
                        <a:lnSpc>
                          <a:spcPct val="107000"/>
                        </a:lnSpc>
                        <a:spcBef>
                          <a:spcPts val="0"/>
                        </a:spcBef>
                        <a:spcAft>
                          <a:spcPts val="0"/>
                        </a:spcAft>
                      </a:pPr>
                      <a:r>
                        <a:rPr lang="en-US" sz="2000" dirty="0">
                          <a:effectLst/>
                          <a:latin typeface="+mn-lt"/>
                        </a:rPr>
                        <a:t>15.</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000" dirty="0">
                          <a:effectLst/>
                          <a:latin typeface="+mn-lt"/>
                        </a:rPr>
                        <a:t>Reception and Hall</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7.6</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3</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2000" dirty="0">
                          <a:effectLst/>
                          <a:latin typeface="+mn-lt"/>
                        </a:rPr>
                        <a:t>No</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866982677"/>
                  </a:ext>
                </a:extLst>
              </a:tr>
              <a:tr h="164406">
                <a:tc>
                  <a:txBody>
                    <a:bodyPr/>
                    <a:lstStyle/>
                    <a:p>
                      <a:pPr marL="0" marR="0" algn="ctr">
                        <a:lnSpc>
                          <a:spcPct val="107000"/>
                        </a:lnSpc>
                        <a:spcBef>
                          <a:spcPts val="0"/>
                        </a:spcBef>
                        <a:spcAft>
                          <a:spcPts val="0"/>
                        </a:spcAft>
                      </a:pPr>
                      <a:r>
                        <a:rPr lang="en-US" sz="2000" dirty="0">
                          <a:effectLst/>
                          <a:latin typeface="+mn-lt"/>
                        </a:rPr>
                        <a:t>16.</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000" dirty="0">
                          <a:effectLst/>
                          <a:latin typeface="+mn-lt"/>
                        </a:rPr>
                        <a:t>Hall 1 Ballroom</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mn-lt"/>
                        </a:rPr>
                        <a:t>0</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gn="ctr">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3 ?</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n-US" sz="2000" dirty="0">
                          <a:effectLst/>
                          <a:latin typeface="+mn-lt"/>
                        </a:rPr>
                        <a:t>No</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562739437"/>
                  </a:ext>
                </a:extLst>
              </a:tr>
              <a:tr h="164406">
                <a:tc>
                  <a:txBody>
                    <a:bodyPr/>
                    <a:lstStyle/>
                    <a:p>
                      <a:pPr marL="0" marR="0" algn="ctr">
                        <a:lnSpc>
                          <a:spcPct val="107000"/>
                        </a:lnSpc>
                        <a:spcBef>
                          <a:spcPts val="0"/>
                        </a:spcBef>
                        <a:spcAft>
                          <a:spcPts val="0"/>
                        </a:spcAft>
                      </a:pPr>
                      <a:r>
                        <a:rPr lang="en-US" sz="2000" dirty="0">
                          <a:effectLst/>
                          <a:latin typeface="+mn-lt"/>
                        </a:rPr>
                        <a:t>17.</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000" dirty="0">
                          <a:effectLst/>
                          <a:latin typeface="+mn-lt"/>
                        </a:rPr>
                        <a:t>Hall 2 Pool Exercise</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mn-lt"/>
                        </a:rPr>
                        <a:t>0</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gn="ctr">
                        <a:lnSpc>
                          <a:spcPct val="107000"/>
                        </a:lnSpc>
                        <a:spcBef>
                          <a:spcPts val="0"/>
                        </a:spcBef>
                        <a:spcAft>
                          <a:spcPts val="0"/>
                        </a:spcAft>
                      </a:pPr>
                      <a:r>
                        <a:rPr lang="en-US" sz="2000" dirty="0">
                          <a:effectLst/>
                          <a:latin typeface="+mn-lt"/>
                        </a:rPr>
                        <a:t>4</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n-US" sz="2000" dirty="0">
                          <a:effectLst/>
                          <a:latin typeface="+mn-lt"/>
                        </a:rPr>
                        <a:t>Fail</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958298921"/>
                  </a:ext>
                </a:extLst>
              </a:tr>
              <a:tr h="164406">
                <a:tc>
                  <a:txBody>
                    <a:bodyPr/>
                    <a:lstStyle/>
                    <a:p>
                      <a:pPr marL="0" marR="0" algn="ctr">
                        <a:lnSpc>
                          <a:spcPct val="107000"/>
                        </a:lnSpc>
                        <a:spcBef>
                          <a:spcPts val="0"/>
                        </a:spcBef>
                        <a:spcAft>
                          <a:spcPts val="0"/>
                        </a:spcAft>
                      </a:pPr>
                      <a:r>
                        <a:rPr lang="en-US" sz="2000" dirty="0">
                          <a:effectLst/>
                          <a:latin typeface="+mn-lt"/>
                        </a:rPr>
                        <a:t>18.</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000" dirty="0">
                          <a:effectLst/>
                          <a:latin typeface="+mn-lt"/>
                        </a:rPr>
                        <a:t>Hall 3 Game Area</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mn-lt"/>
                        </a:rPr>
                        <a:t>0</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gn="ctr">
                        <a:lnSpc>
                          <a:spcPct val="107000"/>
                        </a:lnSpc>
                        <a:spcBef>
                          <a:spcPts val="0"/>
                        </a:spcBef>
                        <a:spcAft>
                          <a:spcPts val="0"/>
                        </a:spcAft>
                      </a:pPr>
                      <a:r>
                        <a:rPr lang="en-US" sz="2000" dirty="0">
                          <a:effectLst/>
                          <a:latin typeface="+mn-lt"/>
                        </a:rPr>
                        <a:t>4</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n-US" sz="2000" dirty="0">
                          <a:effectLst/>
                          <a:latin typeface="+mn-lt"/>
                        </a:rPr>
                        <a:t>Fail</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568474611"/>
                  </a:ext>
                </a:extLst>
              </a:tr>
              <a:tr h="164406">
                <a:tc>
                  <a:txBody>
                    <a:bodyPr/>
                    <a:lstStyle/>
                    <a:p>
                      <a:pPr marL="0" marR="0" algn="ctr">
                        <a:lnSpc>
                          <a:spcPct val="107000"/>
                        </a:lnSpc>
                        <a:spcBef>
                          <a:spcPts val="0"/>
                        </a:spcBef>
                        <a:spcAft>
                          <a:spcPts val="0"/>
                        </a:spcAft>
                      </a:pPr>
                      <a:r>
                        <a:rPr lang="en-US" sz="2000" dirty="0">
                          <a:effectLst/>
                          <a:latin typeface="+mn-lt"/>
                        </a:rPr>
                        <a:t>19.</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000" dirty="0">
                          <a:effectLst/>
                          <a:latin typeface="+mn-lt"/>
                        </a:rPr>
                        <a:t>Women’s Pool Area</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mn-lt"/>
                        </a:rPr>
                        <a:t>?</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n-US" sz="2000" dirty="0">
                          <a:effectLst/>
                          <a:latin typeface="+mn-lt"/>
                        </a:rPr>
                        <a:t>?</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4198959"/>
                  </a:ext>
                </a:extLst>
              </a:tr>
              <a:tr h="164406">
                <a:tc>
                  <a:txBody>
                    <a:bodyPr/>
                    <a:lstStyle/>
                    <a:p>
                      <a:pPr marL="0" marR="0" algn="ctr">
                        <a:lnSpc>
                          <a:spcPct val="107000"/>
                        </a:lnSpc>
                        <a:spcBef>
                          <a:spcPts val="0"/>
                        </a:spcBef>
                        <a:spcAft>
                          <a:spcPts val="0"/>
                        </a:spcAft>
                      </a:pPr>
                      <a:r>
                        <a:rPr lang="en-US" sz="2000" dirty="0">
                          <a:effectLst/>
                          <a:latin typeface="+mn-lt"/>
                        </a:rPr>
                        <a:t>20.</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000" dirty="0">
                          <a:effectLst/>
                          <a:latin typeface="+mn-lt"/>
                        </a:rPr>
                        <a:t>Men’s Pool Area</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mn-lt"/>
                        </a:rPr>
                        <a:t>6.5</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mn-lt"/>
                        </a:rPr>
                        <a:t>?</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n-US" sz="2000" dirty="0">
                          <a:effectLst/>
                          <a:latin typeface="+mn-lt"/>
                        </a:rPr>
                        <a:t>Partial Yes</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150043447"/>
                  </a:ext>
                </a:extLst>
              </a:tr>
              <a:tr h="164406">
                <a:tc>
                  <a:txBody>
                    <a:bodyPr/>
                    <a:lstStyle/>
                    <a:p>
                      <a:pPr marL="0" marR="0" algn="ctr">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21.</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000" dirty="0">
                          <a:effectLst/>
                          <a:latin typeface="+mn-lt"/>
                        </a:rPr>
                        <a:t>Swimming Pool Floor Vents</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9.9</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n-US" sz="2000" dirty="0">
                          <a:effectLst/>
                          <a:latin typeface="+mn-lt"/>
                        </a:rPr>
                        <a:t>Yes</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837688409"/>
                  </a:ext>
                </a:extLst>
              </a:tr>
            </a:tbl>
          </a:graphicData>
        </a:graphic>
      </p:graphicFrame>
    </p:spTree>
    <p:extLst>
      <p:ext uri="{BB962C8B-B14F-4D97-AF65-F5344CB8AC3E}">
        <p14:creationId xmlns:p14="http://schemas.microsoft.com/office/powerpoint/2010/main" val="5039503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D67F3-C70A-406E-A296-4EEF9C1EA79E}"/>
              </a:ext>
            </a:extLst>
          </p:cNvPr>
          <p:cNvSpPr>
            <a:spLocks noGrp="1"/>
          </p:cNvSpPr>
          <p:nvPr>
            <p:ph type="title"/>
          </p:nvPr>
        </p:nvSpPr>
        <p:spPr/>
        <p:txBody>
          <a:bodyPr/>
          <a:lstStyle/>
          <a:p>
            <a:r>
              <a:rPr lang="en-US" sz="4000" dirty="0"/>
              <a:t>Tools to Measure ACH Levels</a:t>
            </a:r>
          </a:p>
        </p:txBody>
      </p:sp>
      <p:sp>
        <p:nvSpPr>
          <p:cNvPr id="3" name="Content Placeholder 2">
            <a:extLst>
              <a:ext uri="{FF2B5EF4-FFF2-40B4-BE49-F238E27FC236}">
                <a16:creationId xmlns:a16="http://schemas.microsoft.com/office/drawing/2014/main" id="{82CA2766-C86F-E401-7DE9-6F4DA7400767}"/>
              </a:ext>
            </a:extLst>
          </p:cNvPr>
          <p:cNvSpPr>
            <a:spLocks noGrp="1"/>
          </p:cNvSpPr>
          <p:nvPr>
            <p:ph idx="1"/>
          </p:nvPr>
        </p:nvSpPr>
        <p:spPr/>
        <p:txBody>
          <a:bodyPr/>
          <a:lstStyle/>
          <a:p>
            <a:pPr marL="0" indent="0" algn="ctr">
              <a:buNone/>
            </a:pPr>
            <a:r>
              <a:rPr lang="en-US" dirty="0"/>
              <a:t>Developed by Philadelphia Restaurant Program</a:t>
            </a:r>
          </a:p>
          <a:p>
            <a:r>
              <a:rPr lang="en-US" sz="2800" dirty="0"/>
              <a:t>Tape measure to determine room size</a:t>
            </a:r>
          </a:p>
          <a:p>
            <a:r>
              <a:rPr lang="en-US" sz="2800" dirty="0"/>
              <a:t>Anemometer</a:t>
            </a:r>
            <a:endParaRPr lang="en-US" dirty="0"/>
          </a:p>
        </p:txBody>
      </p:sp>
      <p:pic>
        <p:nvPicPr>
          <p:cNvPr id="7" name="Picture 6">
            <a:extLst>
              <a:ext uri="{FF2B5EF4-FFF2-40B4-BE49-F238E27FC236}">
                <a16:creationId xmlns:a16="http://schemas.microsoft.com/office/drawing/2014/main" id="{A7741489-7936-71D8-B58E-CEE996A02632}"/>
              </a:ext>
            </a:extLst>
          </p:cNvPr>
          <p:cNvPicPr>
            <a:picLocks noChangeAspect="1"/>
          </p:cNvPicPr>
          <p:nvPr/>
        </p:nvPicPr>
        <p:blipFill>
          <a:blip r:embed="rId2"/>
          <a:stretch>
            <a:fillRect/>
          </a:stretch>
        </p:blipFill>
        <p:spPr>
          <a:xfrm>
            <a:off x="5029200" y="2743200"/>
            <a:ext cx="3429000" cy="3429000"/>
          </a:xfrm>
          <a:prstGeom prst="rect">
            <a:avLst/>
          </a:prstGeom>
        </p:spPr>
      </p:pic>
      <p:sp>
        <p:nvSpPr>
          <p:cNvPr id="9" name="TextBox 8">
            <a:extLst>
              <a:ext uri="{FF2B5EF4-FFF2-40B4-BE49-F238E27FC236}">
                <a16:creationId xmlns:a16="http://schemas.microsoft.com/office/drawing/2014/main" id="{3A36A109-20FA-D252-DFFC-511F6E120F06}"/>
              </a:ext>
            </a:extLst>
          </p:cNvPr>
          <p:cNvSpPr txBox="1"/>
          <p:nvPr/>
        </p:nvSpPr>
        <p:spPr>
          <a:xfrm>
            <a:off x="533400" y="3886200"/>
            <a:ext cx="4191000" cy="923330"/>
          </a:xfrm>
          <a:prstGeom prst="rect">
            <a:avLst/>
          </a:prstGeom>
          <a:noFill/>
        </p:spPr>
        <p:txBody>
          <a:bodyPr wrap="square">
            <a:spAutoFit/>
          </a:bodyPr>
          <a:lstStyle/>
          <a:p>
            <a:r>
              <a:rPr lang="en-US" dirty="0">
                <a:hlinkClick r:id="rId3"/>
              </a:rPr>
              <a:t>https://www.amazon.com/Anemometer-Handheld-Detector-Temperature-Windsurfing/dp/B07ZJ38ZMX</a:t>
            </a:r>
            <a:endParaRPr lang="en-US" dirty="0"/>
          </a:p>
        </p:txBody>
      </p:sp>
      <p:sp>
        <p:nvSpPr>
          <p:cNvPr id="6" name="TextBox 5">
            <a:extLst>
              <a:ext uri="{FF2B5EF4-FFF2-40B4-BE49-F238E27FC236}">
                <a16:creationId xmlns:a16="http://schemas.microsoft.com/office/drawing/2014/main" id="{E2E9079C-39DE-405B-1B47-2CB0125F0EB7}"/>
              </a:ext>
            </a:extLst>
          </p:cNvPr>
          <p:cNvSpPr txBox="1"/>
          <p:nvPr/>
        </p:nvSpPr>
        <p:spPr>
          <a:xfrm>
            <a:off x="448493" y="6069876"/>
            <a:ext cx="6159443" cy="461665"/>
          </a:xfrm>
          <a:prstGeom prst="rect">
            <a:avLst/>
          </a:prstGeom>
          <a:noFill/>
        </p:spPr>
        <p:txBody>
          <a:bodyPr wrap="none" rtlCol="0">
            <a:spAutoFit/>
          </a:bodyPr>
          <a:lstStyle/>
          <a:p>
            <a:r>
              <a:rPr lang="en-US" sz="2400" dirty="0">
                <a:latin typeface="+mn-lt"/>
              </a:rPr>
              <a:t>ACH = all vents cu-ft per hour / room cubic feet</a:t>
            </a:r>
          </a:p>
        </p:txBody>
      </p:sp>
    </p:spTree>
    <p:extLst>
      <p:ext uri="{BB962C8B-B14F-4D97-AF65-F5344CB8AC3E}">
        <p14:creationId xmlns:p14="http://schemas.microsoft.com/office/powerpoint/2010/main" val="21117099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858C0-3926-C8F8-FDBC-4836E7936E2D}"/>
              </a:ext>
            </a:extLst>
          </p:cNvPr>
          <p:cNvSpPr>
            <a:spLocks noGrp="1"/>
          </p:cNvSpPr>
          <p:nvPr>
            <p:ph type="title"/>
          </p:nvPr>
        </p:nvSpPr>
        <p:spPr/>
        <p:txBody>
          <a:bodyPr/>
          <a:lstStyle/>
          <a:p>
            <a:r>
              <a:rPr lang="en-US" dirty="0"/>
              <a:t>Facility Ventilation Search Engine</a:t>
            </a:r>
          </a:p>
        </p:txBody>
      </p:sp>
      <p:sp>
        <p:nvSpPr>
          <p:cNvPr id="3" name="Content Placeholder 2">
            <a:extLst>
              <a:ext uri="{FF2B5EF4-FFF2-40B4-BE49-F238E27FC236}">
                <a16:creationId xmlns:a16="http://schemas.microsoft.com/office/drawing/2014/main" id="{E996D8A9-F0DF-8B94-D575-0F24C84649CB}"/>
              </a:ext>
            </a:extLst>
          </p:cNvPr>
          <p:cNvSpPr>
            <a:spLocks noGrp="1"/>
          </p:cNvSpPr>
          <p:nvPr>
            <p:ph idx="1"/>
          </p:nvPr>
        </p:nvSpPr>
        <p:spPr/>
        <p:txBody>
          <a:bodyPr/>
          <a:lstStyle/>
          <a:p>
            <a:pPr marL="0" indent="0" algn="ctr">
              <a:buNone/>
            </a:pPr>
            <a:r>
              <a:rPr lang="en-US" sz="2800" dirty="0">
                <a:hlinkClick r:id="rId2"/>
              </a:rPr>
              <a:t>https://www.cassbeth.com/fvse.html</a:t>
            </a:r>
            <a:endParaRPr lang="en-US" sz="2800" dirty="0"/>
          </a:p>
          <a:p>
            <a:r>
              <a:rPr lang="en-US" sz="2800" dirty="0"/>
              <a:t>2900+ buildings with ventilation performance levels</a:t>
            </a:r>
          </a:p>
          <a:p>
            <a:r>
              <a:rPr lang="en-US" sz="2800" dirty="0"/>
              <a:t>Search examples</a:t>
            </a:r>
          </a:p>
          <a:p>
            <a:pPr lvl="1"/>
            <a:r>
              <a:rPr lang="en-US" sz="2400" dirty="0"/>
              <a:t>Philadelphia Schools (ACH site survey data)</a:t>
            </a:r>
          </a:p>
          <a:p>
            <a:pPr lvl="1"/>
            <a:r>
              <a:rPr lang="en-US" sz="2400" dirty="0"/>
              <a:t>Philadelphia Restaurant Program (ACH site survey data)</a:t>
            </a:r>
          </a:p>
          <a:p>
            <a:pPr lvl="1"/>
            <a:r>
              <a:rPr lang="en-US" sz="2400" dirty="0"/>
              <a:t>School</a:t>
            </a:r>
          </a:p>
          <a:p>
            <a:pPr lvl="1"/>
            <a:r>
              <a:rPr lang="en-US" sz="2400" dirty="0"/>
              <a:t>Restaurant</a:t>
            </a:r>
          </a:p>
          <a:p>
            <a:pPr lvl="1"/>
            <a:r>
              <a:rPr lang="en-US" sz="2400" dirty="0"/>
              <a:t>Airport</a:t>
            </a:r>
          </a:p>
          <a:p>
            <a:pPr lvl="1"/>
            <a:r>
              <a:rPr lang="en-US" sz="2400" dirty="0"/>
              <a:t>Airplane</a:t>
            </a:r>
          </a:p>
        </p:txBody>
      </p:sp>
    </p:spTree>
    <p:extLst>
      <p:ext uri="{BB962C8B-B14F-4D97-AF65-F5344CB8AC3E}">
        <p14:creationId xmlns:p14="http://schemas.microsoft.com/office/powerpoint/2010/main" val="6271359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E1A4C-FAD5-F300-A180-E4FBA2F6AC45}"/>
              </a:ext>
            </a:extLst>
          </p:cNvPr>
          <p:cNvSpPr>
            <a:spLocks noGrp="1"/>
          </p:cNvSpPr>
          <p:nvPr>
            <p:ph type="title"/>
          </p:nvPr>
        </p:nvSpPr>
        <p:spPr/>
        <p:txBody>
          <a:bodyPr/>
          <a:lstStyle/>
          <a:p>
            <a:r>
              <a:rPr lang="en-US" sz="4000" dirty="0"/>
              <a:t>Suggested Short Term Action Plan</a:t>
            </a:r>
          </a:p>
        </p:txBody>
      </p:sp>
      <p:sp>
        <p:nvSpPr>
          <p:cNvPr id="3" name="Content Placeholder 2">
            <a:extLst>
              <a:ext uri="{FF2B5EF4-FFF2-40B4-BE49-F238E27FC236}">
                <a16:creationId xmlns:a16="http://schemas.microsoft.com/office/drawing/2014/main" id="{248113EA-1E95-6308-A031-050FFCD4F906}"/>
              </a:ext>
            </a:extLst>
          </p:cNvPr>
          <p:cNvSpPr>
            <a:spLocks noGrp="1"/>
          </p:cNvSpPr>
          <p:nvPr>
            <p:ph idx="1"/>
          </p:nvPr>
        </p:nvSpPr>
        <p:spPr/>
        <p:txBody>
          <a:bodyPr>
            <a:normAutofit/>
          </a:bodyPr>
          <a:lstStyle/>
          <a:p>
            <a:r>
              <a:rPr lang="en-US" sz="2400" dirty="0"/>
              <a:t>Fix broken fans so that they operate</a:t>
            </a:r>
          </a:p>
          <a:p>
            <a:r>
              <a:rPr lang="en-US" sz="2400" dirty="0"/>
              <a:t>Fix areas that have zero ventilation readings</a:t>
            </a:r>
          </a:p>
          <a:p>
            <a:r>
              <a:rPr lang="en-US" sz="2400" dirty="0"/>
              <a:t>Open any closed dampers and vents because of previous complaints of hot or cold air</a:t>
            </a:r>
          </a:p>
          <a:p>
            <a:r>
              <a:rPr lang="en-US" sz="2400" dirty="0"/>
              <a:t>Adjust or change vent types so that there are no complaints but keep the vents open</a:t>
            </a:r>
          </a:p>
          <a:p>
            <a:r>
              <a:rPr lang="en-US" sz="2400" dirty="0"/>
              <a:t>Post signs to turn on the fans and provide simple instructions</a:t>
            </a:r>
          </a:p>
          <a:p>
            <a:r>
              <a:rPr lang="en-US" sz="2400" dirty="0"/>
              <a:t>Post certificates at each thermostat with a date showing last maintenance date and average ACH level</a:t>
            </a:r>
          </a:p>
          <a:p>
            <a:r>
              <a:rPr lang="en-US" sz="2400" dirty="0"/>
              <a:t>Place streamers on all vents</a:t>
            </a:r>
          </a:p>
        </p:txBody>
      </p:sp>
    </p:spTree>
    <p:extLst>
      <p:ext uri="{BB962C8B-B14F-4D97-AF65-F5344CB8AC3E}">
        <p14:creationId xmlns:p14="http://schemas.microsoft.com/office/powerpoint/2010/main" val="35334213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2EB83-54FA-92AB-A40B-6EB3C2BA560E}"/>
              </a:ext>
            </a:extLst>
          </p:cNvPr>
          <p:cNvSpPr>
            <a:spLocks noGrp="1"/>
          </p:cNvSpPr>
          <p:nvPr>
            <p:ph type="title"/>
          </p:nvPr>
        </p:nvSpPr>
        <p:spPr/>
        <p:txBody>
          <a:bodyPr/>
          <a:lstStyle/>
          <a:p>
            <a:r>
              <a:rPr lang="en-US" sz="4000" dirty="0"/>
              <a:t>HVAC Inspection Certificate</a:t>
            </a:r>
          </a:p>
        </p:txBody>
      </p:sp>
      <p:sp>
        <p:nvSpPr>
          <p:cNvPr id="3" name="Content Placeholder 2">
            <a:extLst>
              <a:ext uri="{FF2B5EF4-FFF2-40B4-BE49-F238E27FC236}">
                <a16:creationId xmlns:a16="http://schemas.microsoft.com/office/drawing/2014/main" id="{D37675C6-2BBB-0C08-11B6-E87A5E396D1A}"/>
              </a:ext>
            </a:extLst>
          </p:cNvPr>
          <p:cNvSpPr>
            <a:spLocks noGrp="1"/>
          </p:cNvSpPr>
          <p:nvPr>
            <p:ph idx="1"/>
          </p:nvPr>
        </p:nvSpPr>
        <p:spPr/>
        <p:txBody>
          <a:bodyPr>
            <a:normAutofit/>
          </a:bodyPr>
          <a:lstStyle/>
          <a:p>
            <a:r>
              <a:rPr lang="en-US" sz="2400" dirty="0"/>
              <a:t>Zone (1, 2, 3, 4, 5, 6, pool): 		example A</a:t>
            </a:r>
          </a:p>
          <a:p>
            <a:r>
              <a:rPr lang="en-US" sz="2400" dirty="0"/>
              <a:t>HVAC Vendor Name &amp; Visit date: 	HVAC 05/21/22</a:t>
            </a:r>
          </a:p>
          <a:p>
            <a:r>
              <a:rPr lang="en-US" sz="2400" dirty="0"/>
              <a:t>Filter Change Date &amp; MERV Rating: 	5/21/22 MERV 13</a:t>
            </a:r>
          </a:p>
          <a:p>
            <a:r>
              <a:rPr lang="en-US" sz="2400" dirty="0"/>
              <a:t>Fan Mode Operational (yes/no): 		Yes</a:t>
            </a:r>
          </a:p>
          <a:p>
            <a:r>
              <a:rPr lang="en-US" sz="2400" dirty="0"/>
              <a:t>All Vents Operational (yes/no): 		Yes</a:t>
            </a:r>
          </a:p>
          <a:p>
            <a:r>
              <a:rPr lang="en-US" sz="2400" dirty="0"/>
              <a:t>Thermostat Display Visible: (yes/no): 	Yes</a:t>
            </a:r>
          </a:p>
          <a:p>
            <a:r>
              <a:rPr lang="en-US" sz="2400" dirty="0"/>
              <a:t>Timers Working &amp; Set: (yes/no): 		Yes</a:t>
            </a:r>
          </a:p>
          <a:p>
            <a:r>
              <a:rPr lang="en-US" sz="2400" dirty="0"/>
              <a:t>Thermostat Instructions: (yes/no): 		Yes</a:t>
            </a:r>
          </a:p>
          <a:p>
            <a:r>
              <a:rPr lang="en-US" sz="2400" dirty="0"/>
              <a:t>Staff Turn On Fans On Entry (yes/no): 	Yes</a:t>
            </a:r>
          </a:p>
          <a:p>
            <a:r>
              <a:rPr lang="en-US" sz="2400" dirty="0"/>
              <a:t>Fan CFM: 					1,600</a:t>
            </a:r>
          </a:p>
        </p:txBody>
      </p:sp>
    </p:spTree>
    <p:extLst>
      <p:ext uri="{BB962C8B-B14F-4D97-AF65-F5344CB8AC3E}">
        <p14:creationId xmlns:p14="http://schemas.microsoft.com/office/powerpoint/2010/main" val="38563124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46B2A-65A0-4DB5-8A85-C8595A506552}"/>
              </a:ext>
            </a:extLst>
          </p:cNvPr>
          <p:cNvSpPr>
            <a:spLocks noGrp="1"/>
          </p:cNvSpPr>
          <p:nvPr>
            <p:ph type="title"/>
          </p:nvPr>
        </p:nvSpPr>
        <p:spPr/>
        <p:txBody>
          <a:bodyPr/>
          <a:lstStyle/>
          <a:p>
            <a:r>
              <a:rPr lang="en-US" sz="4000" dirty="0"/>
              <a:t>Room Certificate Key Elements</a:t>
            </a:r>
          </a:p>
        </p:txBody>
      </p:sp>
      <p:sp>
        <p:nvSpPr>
          <p:cNvPr id="3" name="Content Placeholder 2">
            <a:extLst>
              <a:ext uri="{FF2B5EF4-FFF2-40B4-BE49-F238E27FC236}">
                <a16:creationId xmlns:a16="http://schemas.microsoft.com/office/drawing/2014/main" id="{91A8653C-83F8-40B9-AE8E-46024B0B9E0E}"/>
              </a:ext>
            </a:extLst>
          </p:cNvPr>
          <p:cNvSpPr>
            <a:spLocks noGrp="1"/>
          </p:cNvSpPr>
          <p:nvPr>
            <p:ph idx="1"/>
          </p:nvPr>
        </p:nvSpPr>
        <p:spPr/>
        <p:txBody>
          <a:bodyPr>
            <a:normAutofit/>
          </a:bodyPr>
          <a:lstStyle/>
          <a:p>
            <a:pPr marL="0" indent="0">
              <a:buNone/>
            </a:pPr>
            <a:r>
              <a:rPr lang="en-US" sz="2400" dirty="0"/>
              <a:t>Room Name &amp; Zone:			136B Classroom</a:t>
            </a:r>
          </a:p>
          <a:p>
            <a:pPr marL="0" indent="0">
              <a:buNone/>
            </a:pPr>
            <a:r>
              <a:rPr lang="en-US" sz="2400" dirty="0"/>
              <a:t>Square feet:				1142</a:t>
            </a:r>
          </a:p>
          <a:p>
            <a:pPr marL="0" indent="0">
              <a:buNone/>
            </a:pPr>
            <a:r>
              <a:rPr lang="en-US" sz="2400" dirty="0"/>
              <a:t>Cubic feet:				9136</a:t>
            </a:r>
          </a:p>
          <a:p>
            <a:pPr marL="0" indent="0">
              <a:buNone/>
            </a:pPr>
            <a:r>
              <a:rPr lang="en-US" sz="2400" dirty="0"/>
              <a:t>CFM:					483</a:t>
            </a:r>
          </a:p>
          <a:p>
            <a:pPr marL="0" indent="0">
              <a:buNone/>
            </a:pPr>
            <a:r>
              <a:rPr lang="en-US" sz="2400" dirty="0"/>
              <a:t>ACH Level:				3.1</a:t>
            </a:r>
          </a:p>
          <a:p>
            <a:pPr marL="0" indent="0">
              <a:buNone/>
            </a:pPr>
            <a:r>
              <a:rPr lang="en-US" sz="2400" dirty="0"/>
              <a:t>Vents Unblocked: yes/no		Yes</a:t>
            </a:r>
          </a:p>
          <a:p>
            <a:pPr marL="0" indent="0">
              <a:buNone/>
            </a:pPr>
            <a:r>
              <a:rPr lang="en-US" sz="2400" dirty="0"/>
              <a:t>Dampers Open: yes/no		Yes</a:t>
            </a:r>
          </a:p>
          <a:p>
            <a:pPr marL="0" indent="0">
              <a:buNone/>
            </a:pPr>
            <a:r>
              <a:rPr lang="en-US" sz="2400" dirty="0"/>
              <a:t>Timers Working: yes/no		no data</a:t>
            </a:r>
          </a:p>
          <a:p>
            <a:pPr marL="0" indent="0">
              <a:buNone/>
            </a:pPr>
            <a:r>
              <a:rPr lang="en-US" sz="2400" dirty="0"/>
              <a:t>Inspection Authority and Date:	Phila School District, 2021</a:t>
            </a:r>
          </a:p>
          <a:p>
            <a:pPr marL="0" indent="0">
              <a:buNone/>
            </a:pPr>
            <a:r>
              <a:rPr lang="en-US" sz="2400" dirty="0"/>
              <a:t>Comments:				Posted Online by Phila</a:t>
            </a:r>
          </a:p>
        </p:txBody>
      </p:sp>
    </p:spTree>
    <p:extLst>
      <p:ext uri="{BB962C8B-B14F-4D97-AF65-F5344CB8AC3E}">
        <p14:creationId xmlns:p14="http://schemas.microsoft.com/office/powerpoint/2010/main" val="8858860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46B2A-65A0-4DB5-8A85-C8595A506552}"/>
              </a:ext>
            </a:extLst>
          </p:cNvPr>
          <p:cNvSpPr>
            <a:spLocks noGrp="1"/>
          </p:cNvSpPr>
          <p:nvPr>
            <p:ph type="title"/>
          </p:nvPr>
        </p:nvSpPr>
        <p:spPr/>
        <p:txBody>
          <a:bodyPr/>
          <a:lstStyle/>
          <a:p>
            <a:r>
              <a:rPr lang="en-US" sz="4000" dirty="0"/>
              <a:t>Building Certificate Key Elements</a:t>
            </a:r>
          </a:p>
        </p:txBody>
      </p:sp>
      <p:sp>
        <p:nvSpPr>
          <p:cNvPr id="3" name="Content Placeholder 2">
            <a:extLst>
              <a:ext uri="{FF2B5EF4-FFF2-40B4-BE49-F238E27FC236}">
                <a16:creationId xmlns:a16="http://schemas.microsoft.com/office/drawing/2014/main" id="{91A8653C-83F8-40B9-AE8E-46024B0B9E0E}"/>
              </a:ext>
            </a:extLst>
          </p:cNvPr>
          <p:cNvSpPr>
            <a:spLocks noGrp="1"/>
          </p:cNvSpPr>
          <p:nvPr>
            <p:ph idx="1"/>
          </p:nvPr>
        </p:nvSpPr>
        <p:spPr>
          <a:xfrm>
            <a:off x="457200" y="1600200"/>
            <a:ext cx="8382000" cy="4495800"/>
          </a:xfrm>
        </p:spPr>
        <p:txBody>
          <a:bodyPr/>
          <a:lstStyle/>
          <a:p>
            <a:pPr marL="0" indent="0">
              <a:buNone/>
            </a:pPr>
            <a:r>
              <a:rPr lang="en-US" sz="2400" dirty="0"/>
              <a:t>Building Name &amp; Address:		Thomas Edison High School</a:t>
            </a:r>
          </a:p>
          <a:p>
            <a:pPr marL="0" indent="0">
              <a:buNone/>
            </a:pPr>
            <a:r>
              <a:rPr lang="en-US" sz="2400" dirty="0"/>
              <a:t>Square feet:				179,612</a:t>
            </a:r>
          </a:p>
          <a:p>
            <a:pPr marL="0" indent="0">
              <a:buNone/>
            </a:pPr>
            <a:r>
              <a:rPr lang="en-US" sz="2400" dirty="0"/>
              <a:t>Cubic feet:				1,436,896</a:t>
            </a:r>
          </a:p>
          <a:p>
            <a:pPr marL="0" indent="0">
              <a:buNone/>
            </a:pPr>
            <a:r>
              <a:rPr lang="en-US" sz="2400" dirty="0"/>
              <a:t>CFM:					89,361</a:t>
            </a:r>
          </a:p>
          <a:p>
            <a:pPr marL="0" indent="0">
              <a:buNone/>
            </a:pPr>
            <a:r>
              <a:rPr lang="en-US" sz="2400" dirty="0"/>
              <a:t>Min ACH Level:			0.7</a:t>
            </a:r>
          </a:p>
          <a:p>
            <a:pPr marL="0" indent="0">
              <a:buNone/>
            </a:pPr>
            <a:r>
              <a:rPr lang="en-US" sz="2400" dirty="0"/>
              <a:t>Max ACH Level:			73.2</a:t>
            </a:r>
          </a:p>
          <a:p>
            <a:pPr marL="0" indent="0">
              <a:buNone/>
            </a:pPr>
            <a:r>
              <a:rPr lang="en-US" sz="2400" dirty="0"/>
              <a:t>Average ACH Level:			5.1</a:t>
            </a:r>
          </a:p>
          <a:p>
            <a:pPr marL="0" indent="0">
              <a:buNone/>
            </a:pPr>
            <a:r>
              <a:rPr lang="en-US" sz="2400" dirty="0"/>
              <a:t>Inspection Authority and Date:	Phila School District, 2021</a:t>
            </a:r>
          </a:p>
          <a:p>
            <a:pPr marL="0" indent="0">
              <a:buNone/>
            </a:pPr>
            <a:r>
              <a:rPr lang="en-US" sz="2400" dirty="0"/>
              <a:t>Comments:				Posted Online by Phila</a:t>
            </a:r>
          </a:p>
        </p:txBody>
      </p:sp>
    </p:spTree>
    <p:extLst>
      <p:ext uri="{BB962C8B-B14F-4D97-AF65-F5344CB8AC3E}">
        <p14:creationId xmlns:p14="http://schemas.microsoft.com/office/powerpoint/2010/main" val="2309380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D0CEC-9B27-33B9-6DC6-EDD1FD6861AA}"/>
              </a:ext>
            </a:extLst>
          </p:cNvPr>
          <p:cNvSpPr>
            <a:spLocks noGrp="1"/>
          </p:cNvSpPr>
          <p:nvPr>
            <p:ph type="title"/>
          </p:nvPr>
        </p:nvSpPr>
        <p:spPr/>
        <p:txBody>
          <a:bodyPr/>
          <a:lstStyle/>
          <a:p>
            <a:r>
              <a:rPr lang="en-US" sz="3600" dirty="0"/>
              <a:t>Approach</a:t>
            </a:r>
            <a:br>
              <a:rPr lang="en-US" sz="3600" dirty="0"/>
            </a:br>
            <a:r>
              <a:rPr lang="en-US" sz="3600" dirty="0"/>
              <a:t>Gather Data &amp; Develop Model</a:t>
            </a:r>
          </a:p>
        </p:txBody>
      </p:sp>
      <p:sp>
        <p:nvSpPr>
          <p:cNvPr id="3" name="Content Placeholder 2">
            <a:extLst>
              <a:ext uri="{FF2B5EF4-FFF2-40B4-BE49-F238E27FC236}">
                <a16:creationId xmlns:a16="http://schemas.microsoft.com/office/drawing/2014/main" id="{B93925FE-2901-B074-A766-6DBCC761F363}"/>
              </a:ext>
            </a:extLst>
          </p:cNvPr>
          <p:cNvSpPr>
            <a:spLocks noGrp="1"/>
          </p:cNvSpPr>
          <p:nvPr>
            <p:ph idx="1"/>
          </p:nvPr>
        </p:nvSpPr>
        <p:spPr/>
        <p:txBody>
          <a:bodyPr/>
          <a:lstStyle/>
          <a:p>
            <a:r>
              <a:rPr lang="en-US" sz="2400" dirty="0"/>
              <a:t>Determine existing ventilation performance levels</a:t>
            </a:r>
          </a:p>
          <a:p>
            <a:pPr lvl="1"/>
            <a:r>
              <a:rPr lang="en-US" sz="2000" dirty="0"/>
              <a:t>Prepare a Ventilation Quality Improvement Indicator (QII) to independently gather data (one currently exists)</a:t>
            </a:r>
          </a:p>
          <a:p>
            <a:pPr lvl="1"/>
            <a:r>
              <a:rPr lang="en-US" sz="2000" dirty="0"/>
              <a:t>Have room attendants (staff, professor, student, or IT staff, etc.) independently gather data per the QII to validate any existing data</a:t>
            </a:r>
          </a:p>
          <a:p>
            <a:pPr lvl="1"/>
            <a:r>
              <a:rPr lang="en-US" sz="2000" dirty="0"/>
              <a:t>Data feeds into spreadsheets / database / online portal (software exists for online entries that can be provided)</a:t>
            </a:r>
            <a:endParaRPr lang="en-US" sz="2400" dirty="0"/>
          </a:p>
          <a:p>
            <a:r>
              <a:rPr lang="en-US" sz="2400" dirty="0"/>
              <a:t>Develop model to perform what-if analysis (prototype exists)</a:t>
            </a:r>
          </a:p>
          <a:p>
            <a:r>
              <a:rPr lang="en-US" sz="2400" dirty="0"/>
              <a:t>Example site survey of all classrooms in all schools - Philadelphia 234 schools, 12,000+ rooms</a:t>
            </a:r>
          </a:p>
          <a:p>
            <a:pPr lvl="1"/>
            <a:r>
              <a:rPr lang="en-US" sz="2000" dirty="0">
                <a:hlinkClick r:id="rId2"/>
              </a:rPr>
              <a:t>https://docs.google.com/spreadsheets/d/18Kn2h5zS6ivX27-msM2Pdy10HUUWaUAomAaXJJ2FK7w/edit</a:t>
            </a:r>
            <a:endParaRPr lang="en-US" sz="2000" dirty="0"/>
          </a:p>
          <a:p>
            <a:endParaRPr lang="en-US" sz="2400" dirty="0"/>
          </a:p>
        </p:txBody>
      </p:sp>
    </p:spTree>
    <p:extLst>
      <p:ext uri="{BB962C8B-B14F-4D97-AF65-F5344CB8AC3E}">
        <p14:creationId xmlns:p14="http://schemas.microsoft.com/office/powerpoint/2010/main" val="10858406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9CDB1-7914-9837-1652-0D7B77CFF7BA}"/>
              </a:ext>
            </a:extLst>
          </p:cNvPr>
          <p:cNvSpPr>
            <a:spLocks noGrp="1"/>
          </p:cNvSpPr>
          <p:nvPr>
            <p:ph type="title"/>
          </p:nvPr>
        </p:nvSpPr>
        <p:spPr/>
        <p:txBody>
          <a:bodyPr/>
          <a:lstStyle/>
          <a:p>
            <a:r>
              <a:rPr lang="en-US" sz="4000" dirty="0"/>
              <a:t>UV Systems</a:t>
            </a:r>
          </a:p>
        </p:txBody>
      </p:sp>
      <p:sp>
        <p:nvSpPr>
          <p:cNvPr id="3" name="Content Placeholder 2">
            <a:extLst>
              <a:ext uri="{FF2B5EF4-FFF2-40B4-BE49-F238E27FC236}">
                <a16:creationId xmlns:a16="http://schemas.microsoft.com/office/drawing/2014/main" id="{474E3500-1D63-4244-3B5B-92DE53F6552D}"/>
              </a:ext>
            </a:extLst>
          </p:cNvPr>
          <p:cNvSpPr>
            <a:spLocks noGrp="1"/>
          </p:cNvSpPr>
          <p:nvPr>
            <p:ph idx="1"/>
          </p:nvPr>
        </p:nvSpPr>
        <p:spPr/>
        <p:txBody>
          <a:bodyPr>
            <a:normAutofit/>
          </a:bodyPr>
          <a:lstStyle/>
          <a:p>
            <a:pPr marL="0" indent="0" algn="ctr">
              <a:buNone/>
            </a:pPr>
            <a:r>
              <a:rPr lang="en-US" sz="2400" b="1" dirty="0"/>
              <a:t>Ceiling level / upper room UV-C and FAR UV-222 </a:t>
            </a:r>
          </a:p>
          <a:p>
            <a:pPr marL="0" indent="0" algn="ctr">
              <a:buNone/>
            </a:pPr>
            <a:r>
              <a:rPr lang="en-US" sz="2400" dirty="0"/>
              <a:t>The Second Gilbert W. Beebe Webinar: Safety and Efficacy of UVC to Fight Covid-19, National Academies of Sciences, Engineering, and Medicine, Sep 16, 2020.</a:t>
            </a:r>
          </a:p>
          <a:p>
            <a:pPr marL="0" indent="0" algn="ctr">
              <a:buNone/>
            </a:pPr>
            <a:r>
              <a:rPr lang="en-US" sz="2400" dirty="0">
                <a:hlinkClick r:id="rId2"/>
              </a:rPr>
              <a:t>https://www.nationalacademies.org/event/09-16-2020/the-second-gilbert-w-beebe-webinar-safety-and-efficacy-of-uvc-to-fight-covid-19</a:t>
            </a:r>
            <a:endParaRPr lang="en-US" sz="2400" dirty="0"/>
          </a:p>
          <a:p>
            <a:pPr marL="0" indent="0">
              <a:buNone/>
            </a:pPr>
            <a:endParaRPr lang="en-US" sz="1400" dirty="0"/>
          </a:p>
          <a:p>
            <a:pPr marL="0" indent="0" algn="just">
              <a:buNone/>
            </a:pPr>
            <a:r>
              <a:rPr lang="en-US" sz="2000" dirty="0"/>
              <a:t>The National Academy of Sciences (NAS) is a private, non-profit society of distinguished scholars. </a:t>
            </a:r>
            <a:r>
              <a:rPr lang="en-US" sz="2000" u="sng" dirty="0"/>
              <a:t>Established by an Act of Congress, signed by President Abraham Lincoln in 1863</a:t>
            </a:r>
            <a:r>
              <a:rPr lang="en-US" sz="2000" dirty="0"/>
              <a:t>, the NAS is charged with providing independent, objective advice to the nation on matters related to science and technology. </a:t>
            </a:r>
            <a:endParaRPr lang="en-US" sz="1400" dirty="0"/>
          </a:p>
        </p:txBody>
      </p:sp>
    </p:spTree>
    <p:extLst>
      <p:ext uri="{BB962C8B-B14F-4D97-AF65-F5344CB8AC3E}">
        <p14:creationId xmlns:p14="http://schemas.microsoft.com/office/powerpoint/2010/main" val="28032922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9CDB1-7914-9837-1652-0D7B77CFF7BA}"/>
              </a:ext>
            </a:extLst>
          </p:cNvPr>
          <p:cNvSpPr>
            <a:spLocks noGrp="1"/>
          </p:cNvSpPr>
          <p:nvPr>
            <p:ph type="title"/>
          </p:nvPr>
        </p:nvSpPr>
        <p:spPr/>
        <p:txBody>
          <a:bodyPr/>
          <a:lstStyle/>
          <a:p>
            <a:r>
              <a:rPr lang="en-US" sz="4000" dirty="0"/>
              <a:t>UV Systems</a:t>
            </a:r>
          </a:p>
        </p:txBody>
      </p:sp>
      <p:sp>
        <p:nvSpPr>
          <p:cNvPr id="3" name="Content Placeholder 2">
            <a:extLst>
              <a:ext uri="{FF2B5EF4-FFF2-40B4-BE49-F238E27FC236}">
                <a16:creationId xmlns:a16="http://schemas.microsoft.com/office/drawing/2014/main" id="{474E3500-1D63-4244-3B5B-92DE53F6552D}"/>
              </a:ext>
            </a:extLst>
          </p:cNvPr>
          <p:cNvSpPr>
            <a:spLocks noGrp="1"/>
          </p:cNvSpPr>
          <p:nvPr>
            <p:ph idx="1"/>
          </p:nvPr>
        </p:nvSpPr>
        <p:spPr/>
        <p:txBody>
          <a:bodyPr/>
          <a:lstStyle/>
          <a:p>
            <a:r>
              <a:rPr lang="en-US" sz="2400" dirty="0"/>
              <a:t>Ceiling level / upper room UV-C lights </a:t>
            </a:r>
          </a:p>
          <a:p>
            <a:pPr lvl="1"/>
            <a:r>
              <a:rPr lang="en-US" sz="2000" dirty="0"/>
              <a:t>Proven technology, massive science &amp; engineering going back to 1937</a:t>
            </a:r>
          </a:p>
          <a:p>
            <a:pPr lvl="1"/>
            <a:r>
              <a:rPr lang="en-US" sz="2000" dirty="0"/>
              <a:t>Used in commercial &amp; industrial settings and public buildings like hospitals, elite schools, elite restaurants, elite condominiums, etc.</a:t>
            </a:r>
          </a:p>
          <a:p>
            <a:pPr lvl="1"/>
            <a:r>
              <a:rPr lang="en-US" sz="2000" dirty="0"/>
              <a:t>This will add an additional 24 eACH to a room</a:t>
            </a:r>
          </a:p>
          <a:p>
            <a:r>
              <a:rPr lang="en-US" sz="2400" dirty="0"/>
              <a:t>FAR UV-222 lights</a:t>
            </a:r>
          </a:p>
          <a:p>
            <a:pPr lvl="1"/>
            <a:r>
              <a:rPr lang="en-US" sz="2000" dirty="0"/>
              <a:t>Relatively new based on LED technology</a:t>
            </a:r>
          </a:p>
          <a:p>
            <a:pPr lvl="1"/>
            <a:r>
              <a:rPr lang="en-US" sz="2000" dirty="0"/>
              <a:t>Science &amp; engineering based on ceiling level UV-C lights </a:t>
            </a:r>
          </a:p>
          <a:p>
            <a:pPr lvl="1"/>
            <a:r>
              <a:rPr lang="en-US" sz="2000" dirty="0"/>
              <a:t>This will add an additional 24 eACH to a room</a:t>
            </a:r>
          </a:p>
          <a:p>
            <a:pPr lvl="1"/>
            <a:r>
              <a:rPr lang="en-US" sz="2000" dirty="0"/>
              <a:t>Will eliminate surface cleaning need</a:t>
            </a:r>
          </a:p>
          <a:p>
            <a:pPr marL="457200" lvl="1" indent="0" algn="ctr">
              <a:buNone/>
            </a:pPr>
            <a:endParaRPr lang="en-US" sz="2000" b="1" dirty="0"/>
          </a:p>
        </p:txBody>
      </p:sp>
    </p:spTree>
    <p:extLst>
      <p:ext uri="{BB962C8B-B14F-4D97-AF65-F5344CB8AC3E}">
        <p14:creationId xmlns:p14="http://schemas.microsoft.com/office/powerpoint/2010/main" val="28557677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529E4400-6523-7928-68E4-70CC78BA35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2209800"/>
            <a:ext cx="4036174" cy="4267200"/>
          </a:xfrm>
          <a:prstGeom prst="rect">
            <a:avLst/>
          </a:prstGeom>
        </p:spPr>
      </p:pic>
      <p:sp>
        <p:nvSpPr>
          <p:cNvPr id="2" name="Title 1">
            <a:extLst>
              <a:ext uri="{FF2B5EF4-FFF2-40B4-BE49-F238E27FC236}">
                <a16:creationId xmlns:a16="http://schemas.microsoft.com/office/drawing/2014/main" id="{C949CDB1-7914-9837-1652-0D7B77CFF7BA}"/>
              </a:ext>
            </a:extLst>
          </p:cNvPr>
          <p:cNvSpPr>
            <a:spLocks noGrp="1"/>
          </p:cNvSpPr>
          <p:nvPr>
            <p:ph type="title"/>
          </p:nvPr>
        </p:nvSpPr>
        <p:spPr>
          <a:xfrm>
            <a:off x="457200" y="269875"/>
            <a:ext cx="8229600" cy="1143000"/>
          </a:xfrm>
        </p:spPr>
        <p:txBody>
          <a:bodyPr/>
          <a:lstStyle/>
          <a:p>
            <a:r>
              <a:rPr lang="en-US" sz="3200" dirty="0"/>
              <a:t>Ceiling Level UV-C and FAR UV-222 Characteristics eACH = 24</a:t>
            </a:r>
          </a:p>
        </p:txBody>
      </p:sp>
      <p:sp>
        <p:nvSpPr>
          <p:cNvPr id="5" name="TextBox 4">
            <a:extLst>
              <a:ext uri="{FF2B5EF4-FFF2-40B4-BE49-F238E27FC236}">
                <a16:creationId xmlns:a16="http://schemas.microsoft.com/office/drawing/2014/main" id="{52667D06-19C0-D314-82A6-1E3DF02E1053}"/>
              </a:ext>
            </a:extLst>
          </p:cNvPr>
          <p:cNvSpPr txBox="1"/>
          <p:nvPr/>
        </p:nvSpPr>
        <p:spPr>
          <a:xfrm>
            <a:off x="6172202" y="1676400"/>
            <a:ext cx="1581267" cy="400110"/>
          </a:xfrm>
          <a:prstGeom prst="rect">
            <a:avLst/>
          </a:prstGeom>
          <a:noFill/>
        </p:spPr>
        <p:txBody>
          <a:bodyPr wrap="none" rtlCol="0">
            <a:spAutoFit/>
          </a:bodyPr>
          <a:lstStyle/>
          <a:p>
            <a:r>
              <a:rPr lang="en-US" sz="2000" b="1" u="sng" dirty="0">
                <a:latin typeface="+mn-lt"/>
              </a:rPr>
              <a:t>FAR UV-222</a:t>
            </a:r>
          </a:p>
        </p:txBody>
      </p:sp>
      <p:sp>
        <p:nvSpPr>
          <p:cNvPr id="7" name="TextBox 6">
            <a:extLst>
              <a:ext uri="{FF2B5EF4-FFF2-40B4-BE49-F238E27FC236}">
                <a16:creationId xmlns:a16="http://schemas.microsoft.com/office/drawing/2014/main" id="{C10B7133-68C1-6F96-9EF7-A3123F8BA4BE}"/>
              </a:ext>
            </a:extLst>
          </p:cNvPr>
          <p:cNvSpPr txBox="1"/>
          <p:nvPr/>
        </p:nvSpPr>
        <p:spPr>
          <a:xfrm>
            <a:off x="1371602" y="1676400"/>
            <a:ext cx="2380973" cy="400110"/>
          </a:xfrm>
          <a:prstGeom prst="rect">
            <a:avLst/>
          </a:prstGeom>
          <a:noFill/>
        </p:spPr>
        <p:txBody>
          <a:bodyPr wrap="none" rtlCol="0">
            <a:spAutoFit/>
          </a:bodyPr>
          <a:lstStyle/>
          <a:p>
            <a:r>
              <a:rPr lang="en-US" sz="2000" b="1" u="sng" dirty="0">
                <a:latin typeface="+mn-lt"/>
              </a:rPr>
              <a:t>Ceiling Level UV-C </a:t>
            </a:r>
          </a:p>
        </p:txBody>
      </p:sp>
      <p:pic>
        <p:nvPicPr>
          <p:cNvPr id="9" name="Picture 8">
            <a:extLst>
              <a:ext uri="{FF2B5EF4-FFF2-40B4-BE49-F238E27FC236}">
                <a16:creationId xmlns:a16="http://schemas.microsoft.com/office/drawing/2014/main" id="{E1073A69-ECAE-B330-E1AD-A1F51DA55FF6}"/>
              </a:ext>
            </a:extLst>
          </p:cNvPr>
          <p:cNvPicPr>
            <a:picLocks noChangeAspect="1"/>
          </p:cNvPicPr>
          <p:nvPr/>
        </p:nvPicPr>
        <p:blipFill>
          <a:blip r:embed="rId3"/>
          <a:stretch>
            <a:fillRect/>
          </a:stretch>
        </p:blipFill>
        <p:spPr>
          <a:xfrm>
            <a:off x="152402" y="2133600"/>
            <a:ext cx="4748323" cy="3505200"/>
          </a:xfrm>
          <a:prstGeom prst="rect">
            <a:avLst/>
          </a:prstGeom>
        </p:spPr>
      </p:pic>
    </p:spTree>
    <p:extLst>
      <p:ext uri="{BB962C8B-B14F-4D97-AF65-F5344CB8AC3E}">
        <p14:creationId xmlns:p14="http://schemas.microsoft.com/office/powerpoint/2010/main" val="14329130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9BA4C62-24E3-1587-2FFD-AAFB896086AD}"/>
              </a:ext>
            </a:extLst>
          </p:cNvPr>
          <p:cNvPicPr>
            <a:picLocks noChangeAspect="1"/>
          </p:cNvPicPr>
          <p:nvPr/>
        </p:nvPicPr>
        <p:blipFill>
          <a:blip r:embed="rId2"/>
          <a:stretch>
            <a:fillRect/>
          </a:stretch>
        </p:blipFill>
        <p:spPr>
          <a:xfrm>
            <a:off x="381000" y="1752600"/>
            <a:ext cx="5247662" cy="3886200"/>
          </a:xfrm>
          <a:prstGeom prst="rect">
            <a:avLst/>
          </a:prstGeom>
        </p:spPr>
      </p:pic>
      <p:pic>
        <p:nvPicPr>
          <p:cNvPr id="12" name="Picture 11" descr="A picture containing text, indoor, ceiling, wall&#10;&#10;Description automatically generated">
            <a:extLst>
              <a:ext uri="{FF2B5EF4-FFF2-40B4-BE49-F238E27FC236}">
                <a16:creationId xmlns:a16="http://schemas.microsoft.com/office/drawing/2014/main" id="{8D7289F4-A28F-932D-374E-F257E82F82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2" y="1524000"/>
            <a:ext cx="4288913" cy="2895600"/>
          </a:xfrm>
          <a:prstGeom prst="rect">
            <a:avLst/>
          </a:prstGeom>
        </p:spPr>
      </p:pic>
      <p:sp>
        <p:nvSpPr>
          <p:cNvPr id="2" name="Title 1">
            <a:extLst>
              <a:ext uri="{FF2B5EF4-FFF2-40B4-BE49-F238E27FC236}">
                <a16:creationId xmlns:a16="http://schemas.microsoft.com/office/drawing/2014/main" id="{C949CDB1-7914-9837-1652-0D7B77CFF7BA}"/>
              </a:ext>
            </a:extLst>
          </p:cNvPr>
          <p:cNvSpPr>
            <a:spLocks noGrp="1"/>
          </p:cNvSpPr>
          <p:nvPr>
            <p:ph type="title"/>
          </p:nvPr>
        </p:nvSpPr>
        <p:spPr/>
        <p:txBody>
          <a:bodyPr/>
          <a:lstStyle/>
          <a:p>
            <a:r>
              <a:rPr lang="en-US" sz="4000" dirty="0"/>
              <a:t>Ceiling Level</a:t>
            </a:r>
            <a:br>
              <a:rPr lang="en-US" sz="4000" dirty="0"/>
            </a:br>
            <a:r>
              <a:rPr lang="en-US" sz="4000" dirty="0"/>
              <a:t>UV-C Examples</a:t>
            </a:r>
          </a:p>
        </p:txBody>
      </p:sp>
      <p:pic>
        <p:nvPicPr>
          <p:cNvPr id="10" name="Picture 9">
            <a:extLst>
              <a:ext uri="{FF2B5EF4-FFF2-40B4-BE49-F238E27FC236}">
                <a16:creationId xmlns:a16="http://schemas.microsoft.com/office/drawing/2014/main" id="{5D25F076-9B19-6E67-53F7-4673F92621EF}"/>
              </a:ext>
            </a:extLst>
          </p:cNvPr>
          <p:cNvPicPr>
            <a:picLocks noChangeAspect="1"/>
          </p:cNvPicPr>
          <p:nvPr/>
        </p:nvPicPr>
        <p:blipFill>
          <a:blip r:embed="rId4"/>
          <a:stretch>
            <a:fillRect/>
          </a:stretch>
        </p:blipFill>
        <p:spPr>
          <a:xfrm>
            <a:off x="5234972" y="3810000"/>
            <a:ext cx="3323243" cy="2895600"/>
          </a:xfrm>
          <a:prstGeom prst="rect">
            <a:avLst/>
          </a:prstGeom>
        </p:spPr>
      </p:pic>
    </p:spTree>
    <p:extLst>
      <p:ext uri="{BB962C8B-B14F-4D97-AF65-F5344CB8AC3E}">
        <p14:creationId xmlns:p14="http://schemas.microsoft.com/office/powerpoint/2010/main" val="32398425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7B4A174-91E1-F0D9-0758-F7C457F395D6}"/>
              </a:ext>
            </a:extLst>
          </p:cNvPr>
          <p:cNvPicPr>
            <a:picLocks noChangeAspect="1"/>
          </p:cNvPicPr>
          <p:nvPr/>
        </p:nvPicPr>
        <p:blipFill>
          <a:blip r:embed="rId2"/>
          <a:stretch>
            <a:fillRect/>
          </a:stretch>
        </p:blipFill>
        <p:spPr>
          <a:xfrm>
            <a:off x="533402" y="1752600"/>
            <a:ext cx="5005147" cy="2819400"/>
          </a:xfrm>
          <a:prstGeom prst="rect">
            <a:avLst/>
          </a:prstGeom>
        </p:spPr>
      </p:pic>
      <p:pic>
        <p:nvPicPr>
          <p:cNvPr id="9" name="Picture 8" descr="A picture containing chain, metalware&#10;&#10;Description automatically generated">
            <a:extLst>
              <a:ext uri="{FF2B5EF4-FFF2-40B4-BE49-F238E27FC236}">
                <a16:creationId xmlns:a16="http://schemas.microsoft.com/office/drawing/2014/main" id="{3FF3CCEF-3E8B-756C-B9DE-4F80C1B3AB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2" y="1676400"/>
            <a:ext cx="4311049" cy="2425454"/>
          </a:xfrm>
          <a:prstGeom prst="rect">
            <a:avLst/>
          </a:prstGeom>
        </p:spPr>
      </p:pic>
      <p:sp>
        <p:nvSpPr>
          <p:cNvPr id="2" name="Title 1">
            <a:extLst>
              <a:ext uri="{FF2B5EF4-FFF2-40B4-BE49-F238E27FC236}">
                <a16:creationId xmlns:a16="http://schemas.microsoft.com/office/drawing/2014/main" id="{C949CDB1-7914-9837-1652-0D7B77CFF7BA}"/>
              </a:ext>
            </a:extLst>
          </p:cNvPr>
          <p:cNvSpPr>
            <a:spLocks noGrp="1"/>
          </p:cNvSpPr>
          <p:nvPr>
            <p:ph type="title"/>
          </p:nvPr>
        </p:nvSpPr>
        <p:spPr>
          <a:xfrm>
            <a:off x="457200" y="269875"/>
            <a:ext cx="8229601" cy="1143000"/>
          </a:xfrm>
        </p:spPr>
        <p:txBody>
          <a:bodyPr>
            <a:normAutofit fontScale="90000"/>
          </a:bodyPr>
          <a:lstStyle/>
          <a:p>
            <a:r>
              <a:rPr lang="en-US" sz="4000" dirty="0"/>
              <a:t>FAR UV-222 Examples</a:t>
            </a:r>
            <a:br>
              <a:rPr lang="en-US" sz="4000" dirty="0"/>
            </a:br>
            <a:r>
              <a:rPr lang="en-US" sz="4000" dirty="0"/>
              <a:t>Surface Cleaning NOT Required</a:t>
            </a:r>
          </a:p>
        </p:txBody>
      </p:sp>
      <p:pic>
        <p:nvPicPr>
          <p:cNvPr id="4" name="Picture 3">
            <a:extLst>
              <a:ext uri="{FF2B5EF4-FFF2-40B4-BE49-F238E27FC236}">
                <a16:creationId xmlns:a16="http://schemas.microsoft.com/office/drawing/2014/main" id="{4CAEFE0C-0E1E-866E-60A1-05ED912FADDF}"/>
              </a:ext>
            </a:extLst>
          </p:cNvPr>
          <p:cNvPicPr>
            <a:picLocks noChangeAspect="1"/>
          </p:cNvPicPr>
          <p:nvPr/>
        </p:nvPicPr>
        <p:blipFill>
          <a:blip r:embed="rId4"/>
          <a:stretch>
            <a:fillRect/>
          </a:stretch>
        </p:blipFill>
        <p:spPr>
          <a:xfrm>
            <a:off x="2667000" y="3886200"/>
            <a:ext cx="5419882" cy="2819400"/>
          </a:xfrm>
          <a:prstGeom prst="rect">
            <a:avLst/>
          </a:prstGeom>
        </p:spPr>
      </p:pic>
    </p:spTree>
    <p:extLst>
      <p:ext uri="{BB962C8B-B14F-4D97-AF65-F5344CB8AC3E}">
        <p14:creationId xmlns:p14="http://schemas.microsoft.com/office/powerpoint/2010/main" val="35789552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3F4FC-1878-5574-F05B-F30DC06444EF}"/>
              </a:ext>
            </a:extLst>
          </p:cNvPr>
          <p:cNvSpPr>
            <a:spLocks noGrp="1"/>
          </p:cNvSpPr>
          <p:nvPr>
            <p:ph type="title"/>
          </p:nvPr>
        </p:nvSpPr>
        <p:spPr/>
        <p:txBody>
          <a:bodyPr/>
          <a:lstStyle/>
          <a:p>
            <a:r>
              <a:rPr lang="en-US" dirty="0"/>
              <a:t>Infrastructure Size</a:t>
            </a:r>
          </a:p>
        </p:txBody>
      </p:sp>
      <p:graphicFrame>
        <p:nvGraphicFramePr>
          <p:cNvPr id="4" name="Table 3">
            <a:extLst>
              <a:ext uri="{FF2B5EF4-FFF2-40B4-BE49-F238E27FC236}">
                <a16:creationId xmlns:a16="http://schemas.microsoft.com/office/drawing/2014/main" id="{4D178209-CAF4-5DF9-E92B-BBBBB14ECF31}"/>
              </a:ext>
            </a:extLst>
          </p:cNvPr>
          <p:cNvGraphicFramePr>
            <a:graphicFrameLocks noGrp="1"/>
          </p:cNvGraphicFramePr>
          <p:nvPr/>
        </p:nvGraphicFramePr>
        <p:xfrm>
          <a:off x="457200" y="1752600"/>
          <a:ext cx="8229600" cy="4267200"/>
        </p:xfrm>
        <a:graphic>
          <a:graphicData uri="http://schemas.openxmlformats.org/drawingml/2006/table">
            <a:tbl>
              <a:tblPr firstRow="1" firstCol="1" bandRow="1">
                <a:tableStyleId>{2D5ABB26-0587-4C30-8999-92F81FD0307C}</a:tableStyleId>
              </a:tblPr>
              <a:tblGrid>
                <a:gridCol w="6667622">
                  <a:extLst>
                    <a:ext uri="{9D8B030D-6E8A-4147-A177-3AD203B41FA5}">
                      <a16:colId xmlns:a16="http://schemas.microsoft.com/office/drawing/2014/main" val="1606481681"/>
                    </a:ext>
                  </a:extLst>
                </a:gridCol>
                <a:gridCol w="1561978">
                  <a:extLst>
                    <a:ext uri="{9D8B030D-6E8A-4147-A177-3AD203B41FA5}">
                      <a16:colId xmlns:a16="http://schemas.microsoft.com/office/drawing/2014/main" val="2938178238"/>
                    </a:ext>
                  </a:extLst>
                </a:gridCol>
              </a:tblGrid>
              <a:tr h="0">
                <a:tc>
                  <a:txBody>
                    <a:bodyPr/>
                    <a:lstStyle/>
                    <a:p>
                      <a:pPr marL="0" marR="0" algn="ctr">
                        <a:spcBef>
                          <a:spcPts val="0"/>
                        </a:spcBef>
                        <a:spcAft>
                          <a:spcPts val="0"/>
                        </a:spcAft>
                      </a:pPr>
                      <a:r>
                        <a:rPr lang="en-US" sz="2000" dirty="0">
                          <a:solidFill>
                            <a:schemeClr val="tx1"/>
                          </a:solidFill>
                          <a:effectLst/>
                        </a:rPr>
                        <a:t>Facilities</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dirty="0">
                          <a:solidFill>
                            <a:schemeClr val="tx1"/>
                          </a:solidFill>
                          <a:effectLst/>
                        </a:rPr>
                        <a:t>Number of </a:t>
                      </a:r>
                    </a:p>
                    <a:p>
                      <a:pPr marL="0" marR="0" algn="ctr">
                        <a:spcBef>
                          <a:spcPts val="0"/>
                        </a:spcBef>
                        <a:spcAft>
                          <a:spcPts val="0"/>
                        </a:spcAft>
                      </a:pPr>
                      <a:r>
                        <a:rPr lang="en-US" sz="2000" dirty="0">
                          <a:solidFill>
                            <a:schemeClr val="tx1"/>
                          </a:solidFill>
                          <a:effectLst/>
                        </a:rPr>
                        <a:t>Facilities</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9302462"/>
                  </a:ext>
                </a:extLst>
              </a:tr>
              <a:tr h="0">
                <a:tc>
                  <a:txBody>
                    <a:bodyPr/>
                    <a:lstStyle/>
                    <a:p>
                      <a:pPr marL="0" marR="0">
                        <a:spcBef>
                          <a:spcPts val="0"/>
                        </a:spcBef>
                        <a:spcAft>
                          <a:spcPts val="0"/>
                        </a:spcAft>
                      </a:pPr>
                      <a:r>
                        <a:rPr lang="en-US" sz="2000" dirty="0">
                          <a:solidFill>
                            <a:schemeClr val="tx1"/>
                          </a:solidFill>
                          <a:effectLst/>
                        </a:rPr>
                        <a:t>School Districts</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2000" dirty="0">
                          <a:solidFill>
                            <a:schemeClr val="tx1"/>
                          </a:solidFill>
                          <a:effectLst/>
                        </a:rPr>
                        <a:t>16,800</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2159272"/>
                  </a:ext>
                </a:extLst>
              </a:tr>
              <a:tr h="0">
                <a:tc>
                  <a:txBody>
                    <a:bodyPr/>
                    <a:lstStyle/>
                    <a:p>
                      <a:pPr marL="0" marR="0">
                        <a:spcBef>
                          <a:spcPts val="0"/>
                        </a:spcBef>
                        <a:spcAft>
                          <a:spcPts val="0"/>
                        </a:spcAft>
                      </a:pPr>
                      <a:r>
                        <a:rPr lang="en-US" sz="2000" dirty="0">
                          <a:solidFill>
                            <a:schemeClr val="tx1"/>
                          </a:solidFill>
                          <a:effectLst/>
                        </a:rPr>
                        <a:t>K-12 Schools In The U.S</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2000" dirty="0">
                          <a:solidFill>
                            <a:schemeClr val="tx1"/>
                          </a:solidFill>
                          <a:effectLst/>
                        </a:rPr>
                        <a:t>130,930</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1240854"/>
                  </a:ext>
                </a:extLst>
              </a:tr>
              <a:tr h="0">
                <a:tc>
                  <a:txBody>
                    <a:bodyPr/>
                    <a:lstStyle/>
                    <a:p>
                      <a:pPr marL="0" marR="0">
                        <a:spcBef>
                          <a:spcPts val="0"/>
                        </a:spcBef>
                        <a:spcAft>
                          <a:spcPts val="0"/>
                        </a:spcAft>
                      </a:pPr>
                      <a:r>
                        <a:rPr lang="en-US" sz="2000" dirty="0">
                          <a:solidFill>
                            <a:schemeClr val="tx1"/>
                          </a:solidFill>
                          <a:effectLst/>
                        </a:rPr>
                        <a:t>Restaurants 2018</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2000" dirty="0">
                          <a:solidFill>
                            <a:schemeClr val="tx1"/>
                          </a:solidFill>
                          <a:effectLst/>
                        </a:rPr>
                        <a:t>660,755</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69044750"/>
                  </a:ext>
                </a:extLst>
              </a:tr>
              <a:tr h="0">
                <a:tc>
                  <a:txBody>
                    <a:bodyPr/>
                    <a:lstStyle/>
                    <a:p>
                      <a:pPr marL="0" marR="0">
                        <a:spcBef>
                          <a:spcPts val="0"/>
                        </a:spcBef>
                        <a:spcAft>
                          <a:spcPts val="0"/>
                        </a:spcAft>
                      </a:pPr>
                      <a:r>
                        <a:rPr lang="en-US" sz="2000" dirty="0">
                          <a:solidFill>
                            <a:schemeClr val="tx1"/>
                          </a:solidFill>
                          <a:effectLst/>
                        </a:rPr>
                        <a:t>Bars &amp; Night Clubs 2021</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2000" dirty="0">
                          <a:solidFill>
                            <a:schemeClr val="tx1"/>
                          </a:solidFill>
                          <a:effectLst/>
                        </a:rPr>
                        <a:t>59,052</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6854865"/>
                  </a:ext>
                </a:extLst>
              </a:tr>
              <a:tr h="0">
                <a:tc>
                  <a:txBody>
                    <a:bodyPr/>
                    <a:lstStyle/>
                    <a:p>
                      <a:pPr marL="0" marR="0">
                        <a:spcBef>
                          <a:spcPts val="0"/>
                        </a:spcBef>
                        <a:spcAft>
                          <a:spcPts val="0"/>
                        </a:spcAft>
                      </a:pPr>
                      <a:r>
                        <a:rPr lang="en-US" sz="2000" dirty="0">
                          <a:solidFill>
                            <a:schemeClr val="tx1"/>
                          </a:solidFill>
                          <a:effectLst/>
                        </a:rPr>
                        <a:t>U.S. Commercial Buildings 97 Billion Square Feet 2018</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2000" dirty="0">
                          <a:solidFill>
                            <a:schemeClr val="tx1"/>
                          </a:solidFill>
                          <a:effectLst/>
                        </a:rPr>
                        <a:t>5,900,000</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5182797"/>
                  </a:ext>
                </a:extLst>
              </a:tr>
              <a:tr h="0">
                <a:tc>
                  <a:txBody>
                    <a:bodyPr/>
                    <a:lstStyle/>
                    <a:p>
                      <a:pPr marL="0" marR="0">
                        <a:spcBef>
                          <a:spcPts val="0"/>
                        </a:spcBef>
                        <a:spcAft>
                          <a:spcPts val="0"/>
                        </a:spcAft>
                      </a:pPr>
                      <a:r>
                        <a:rPr lang="en-US" sz="2000" dirty="0">
                          <a:solidFill>
                            <a:schemeClr val="tx1"/>
                          </a:solidFill>
                          <a:effectLst/>
                        </a:rPr>
                        <a:t>Brick-and-mortar Retail Stores  2020</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2000" dirty="0">
                          <a:solidFill>
                            <a:schemeClr val="tx1"/>
                          </a:solidFill>
                          <a:effectLst/>
                        </a:rPr>
                        <a:t>328,208</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4923328"/>
                  </a:ext>
                </a:extLst>
              </a:tr>
              <a:tr h="0">
                <a:tc>
                  <a:txBody>
                    <a:bodyPr/>
                    <a:lstStyle/>
                    <a:p>
                      <a:pPr marL="0" marR="0">
                        <a:spcBef>
                          <a:spcPts val="0"/>
                        </a:spcBef>
                        <a:spcAft>
                          <a:spcPts val="0"/>
                        </a:spcAft>
                      </a:pPr>
                      <a:r>
                        <a:rPr lang="en-US" sz="2000" dirty="0">
                          <a:solidFill>
                            <a:schemeClr val="tx1"/>
                          </a:solidFill>
                          <a:effectLst/>
                        </a:rPr>
                        <a:t>Veterinary Clinics</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2000" dirty="0">
                          <a:solidFill>
                            <a:schemeClr val="tx1"/>
                          </a:solidFill>
                          <a:effectLst/>
                        </a:rPr>
                        <a:t>28,000</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9872322"/>
                  </a:ext>
                </a:extLst>
              </a:tr>
              <a:tr h="0">
                <a:tc>
                  <a:txBody>
                    <a:bodyPr/>
                    <a:lstStyle/>
                    <a:p>
                      <a:pPr marL="0" marR="0">
                        <a:spcBef>
                          <a:spcPts val="0"/>
                        </a:spcBef>
                        <a:spcAft>
                          <a:spcPts val="0"/>
                        </a:spcAft>
                      </a:pPr>
                      <a:r>
                        <a:rPr lang="en-US" sz="2000" dirty="0">
                          <a:solidFill>
                            <a:schemeClr val="tx1"/>
                          </a:solidFill>
                          <a:effectLst/>
                        </a:rPr>
                        <a:t>Assisted Living Facilities</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2000" dirty="0">
                          <a:solidFill>
                            <a:schemeClr val="tx1"/>
                          </a:solidFill>
                          <a:effectLst/>
                        </a:rPr>
                        <a:t>30,600</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8808275"/>
                  </a:ext>
                </a:extLst>
              </a:tr>
              <a:tr h="0">
                <a:tc>
                  <a:txBody>
                    <a:bodyPr/>
                    <a:lstStyle/>
                    <a:p>
                      <a:pPr marL="0" marR="0">
                        <a:spcBef>
                          <a:spcPts val="0"/>
                        </a:spcBef>
                        <a:spcAft>
                          <a:spcPts val="0"/>
                        </a:spcAft>
                      </a:pPr>
                      <a:r>
                        <a:rPr lang="en-US" sz="2000" dirty="0">
                          <a:solidFill>
                            <a:schemeClr val="tx1"/>
                          </a:solidFill>
                          <a:effectLst/>
                        </a:rPr>
                        <a:t>Physical Therapy Rehabilitation</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2000" dirty="0">
                          <a:solidFill>
                            <a:schemeClr val="tx1"/>
                          </a:solidFill>
                          <a:effectLst/>
                        </a:rPr>
                        <a:t>45,905</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4180199"/>
                  </a:ext>
                </a:extLst>
              </a:tr>
              <a:tr h="0">
                <a:tc>
                  <a:txBody>
                    <a:bodyPr/>
                    <a:lstStyle/>
                    <a:p>
                      <a:pPr marL="0" marR="0">
                        <a:spcBef>
                          <a:spcPts val="0"/>
                        </a:spcBef>
                        <a:spcAft>
                          <a:spcPts val="0"/>
                        </a:spcAft>
                      </a:pPr>
                      <a:r>
                        <a:rPr lang="en-US" sz="2000" dirty="0">
                          <a:solidFill>
                            <a:schemeClr val="tx1"/>
                          </a:solidFill>
                          <a:effectLst/>
                        </a:rPr>
                        <a:t>Nursing Homes</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2000" dirty="0">
                          <a:solidFill>
                            <a:schemeClr val="tx1"/>
                          </a:solidFill>
                          <a:effectLst/>
                        </a:rPr>
                        <a:t>15,600</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9525479"/>
                  </a:ext>
                </a:extLst>
              </a:tr>
              <a:tr h="0">
                <a:tc>
                  <a:txBody>
                    <a:bodyPr/>
                    <a:lstStyle/>
                    <a:p>
                      <a:pPr marL="0" marR="0">
                        <a:spcBef>
                          <a:spcPts val="0"/>
                        </a:spcBef>
                        <a:spcAft>
                          <a:spcPts val="0"/>
                        </a:spcAft>
                      </a:pPr>
                      <a:r>
                        <a:rPr lang="en-US" sz="2000" dirty="0">
                          <a:solidFill>
                            <a:schemeClr val="tx1"/>
                          </a:solidFill>
                          <a:effectLst/>
                        </a:rPr>
                        <a:t>Hospitals 2019</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2000" dirty="0">
                          <a:solidFill>
                            <a:schemeClr val="tx1"/>
                          </a:solidFill>
                          <a:effectLst/>
                        </a:rPr>
                        <a:t>13,944</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69589"/>
                  </a:ext>
                </a:extLst>
              </a:tr>
              <a:tr h="0">
                <a:tc>
                  <a:txBody>
                    <a:bodyPr/>
                    <a:lstStyle/>
                    <a:p>
                      <a:pPr marL="0" marR="0">
                        <a:spcBef>
                          <a:spcPts val="0"/>
                        </a:spcBef>
                        <a:spcAft>
                          <a:spcPts val="0"/>
                        </a:spcAft>
                      </a:pPr>
                      <a:r>
                        <a:rPr lang="en-US" sz="2000" dirty="0">
                          <a:solidFill>
                            <a:schemeClr val="tx1"/>
                          </a:solidFill>
                          <a:effectLst/>
                        </a:rPr>
                        <a:t>Urgent Care Facilities</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2000" dirty="0">
                          <a:solidFill>
                            <a:schemeClr val="tx1"/>
                          </a:solidFill>
                          <a:effectLst/>
                        </a:rPr>
                        <a:t>9,616</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3180904"/>
                  </a:ext>
                </a:extLst>
              </a:tr>
            </a:tbl>
          </a:graphicData>
        </a:graphic>
      </p:graphicFrame>
    </p:spTree>
    <p:extLst>
      <p:ext uri="{BB962C8B-B14F-4D97-AF65-F5344CB8AC3E}">
        <p14:creationId xmlns:p14="http://schemas.microsoft.com/office/powerpoint/2010/main" val="6086553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6EC78-1800-9923-7334-00579FF14624}"/>
              </a:ext>
            </a:extLst>
          </p:cNvPr>
          <p:cNvSpPr>
            <a:spLocks noGrp="1"/>
          </p:cNvSpPr>
          <p:nvPr>
            <p:ph type="title"/>
          </p:nvPr>
        </p:nvSpPr>
        <p:spPr>
          <a:xfrm>
            <a:off x="457200" y="269875"/>
            <a:ext cx="8229600" cy="1143000"/>
          </a:xfrm>
        </p:spPr>
        <p:txBody>
          <a:bodyPr/>
          <a:lstStyle/>
          <a:p>
            <a:r>
              <a:rPr lang="en-US" sz="4000" dirty="0"/>
              <a:t>ACH Impact on Lives Saved</a:t>
            </a:r>
          </a:p>
        </p:txBody>
      </p:sp>
      <p:graphicFrame>
        <p:nvGraphicFramePr>
          <p:cNvPr id="4" name="Content Placeholder 3">
            <a:extLst>
              <a:ext uri="{FF2B5EF4-FFF2-40B4-BE49-F238E27FC236}">
                <a16:creationId xmlns:a16="http://schemas.microsoft.com/office/drawing/2014/main" id="{7558E5D8-CE17-D3BF-DB5B-69F02C0C7DAB}"/>
              </a:ext>
            </a:extLst>
          </p:cNvPr>
          <p:cNvGraphicFramePr>
            <a:graphicFrameLocks noGrp="1"/>
          </p:cNvGraphicFramePr>
          <p:nvPr>
            <p:ph idx="1"/>
          </p:nvPr>
        </p:nvGraphicFramePr>
        <p:xfrm>
          <a:off x="381000" y="1600200"/>
          <a:ext cx="8229600" cy="4033450"/>
        </p:xfrm>
        <a:graphic>
          <a:graphicData uri="http://schemas.openxmlformats.org/drawingml/2006/table">
            <a:tbl>
              <a:tblPr/>
              <a:tblGrid>
                <a:gridCol w="914400">
                  <a:extLst>
                    <a:ext uri="{9D8B030D-6E8A-4147-A177-3AD203B41FA5}">
                      <a16:colId xmlns:a16="http://schemas.microsoft.com/office/drawing/2014/main" val="2923995142"/>
                    </a:ext>
                  </a:extLst>
                </a:gridCol>
                <a:gridCol w="1143000">
                  <a:extLst>
                    <a:ext uri="{9D8B030D-6E8A-4147-A177-3AD203B41FA5}">
                      <a16:colId xmlns:a16="http://schemas.microsoft.com/office/drawing/2014/main" val="3008509529"/>
                    </a:ext>
                  </a:extLst>
                </a:gridCol>
                <a:gridCol w="990600">
                  <a:extLst>
                    <a:ext uri="{9D8B030D-6E8A-4147-A177-3AD203B41FA5}">
                      <a16:colId xmlns:a16="http://schemas.microsoft.com/office/drawing/2014/main" val="3127467640"/>
                    </a:ext>
                  </a:extLst>
                </a:gridCol>
                <a:gridCol w="1066800">
                  <a:extLst>
                    <a:ext uri="{9D8B030D-6E8A-4147-A177-3AD203B41FA5}">
                      <a16:colId xmlns:a16="http://schemas.microsoft.com/office/drawing/2014/main" val="700372671"/>
                    </a:ext>
                  </a:extLst>
                </a:gridCol>
                <a:gridCol w="838200">
                  <a:extLst>
                    <a:ext uri="{9D8B030D-6E8A-4147-A177-3AD203B41FA5}">
                      <a16:colId xmlns:a16="http://schemas.microsoft.com/office/drawing/2014/main" val="2219814079"/>
                    </a:ext>
                  </a:extLst>
                </a:gridCol>
                <a:gridCol w="990600">
                  <a:extLst>
                    <a:ext uri="{9D8B030D-6E8A-4147-A177-3AD203B41FA5}">
                      <a16:colId xmlns:a16="http://schemas.microsoft.com/office/drawing/2014/main" val="142710600"/>
                    </a:ext>
                  </a:extLst>
                </a:gridCol>
                <a:gridCol w="1143000">
                  <a:extLst>
                    <a:ext uri="{9D8B030D-6E8A-4147-A177-3AD203B41FA5}">
                      <a16:colId xmlns:a16="http://schemas.microsoft.com/office/drawing/2014/main" val="1628140562"/>
                    </a:ext>
                  </a:extLst>
                </a:gridCol>
                <a:gridCol w="1143000">
                  <a:extLst>
                    <a:ext uri="{9D8B030D-6E8A-4147-A177-3AD203B41FA5}">
                      <a16:colId xmlns:a16="http://schemas.microsoft.com/office/drawing/2014/main" val="1906427664"/>
                    </a:ext>
                  </a:extLst>
                </a:gridCol>
              </a:tblGrid>
              <a:tr h="1066800">
                <a:tc>
                  <a:txBody>
                    <a:bodyPr/>
                    <a:lstStyle/>
                    <a:p>
                      <a:pPr algn="ctr"/>
                      <a:r>
                        <a:rPr lang="en-US" sz="1400" b="1" dirty="0"/>
                        <a:t>Naturally </a:t>
                      </a:r>
                      <a:br>
                        <a:rPr lang="en-US" sz="1400" b="1" dirty="0"/>
                      </a:br>
                      <a:r>
                        <a:rPr lang="en-US" sz="1400" b="1" dirty="0"/>
                        <a:t>Immune </a:t>
                      </a:r>
                      <a:br>
                        <a:rPr lang="en-US" sz="1400" b="1" dirty="0"/>
                      </a:br>
                      <a:r>
                        <a:rPr lang="en-US" sz="1400" b="1" dirty="0"/>
                        <a:t>%</a:t>
                      </a:r>
                      <a:endParaRPr lang="en-US" sz="1400" dirty="0"/>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a:t>Vaccine </a:t>
                      </a:r>
                      <a:br>
                        <a:rPr lang="en-US" sz="1400" b="1" dirty="0"/>
                      </a:br>
                      <a:r>
                        <a:rPr lang="en-US" sz="1400" b="1" dirty="0"/>
                        <a:t>Effectiveness </a:t>
                      </a:r>
                      <a:br>
                        <a:rPr lang="en-US" sz="1400" b="1" dirty="0"/>
                      </a:br>
                      <a:r>
                        <a:rPr lang="en-US" sz="1400" b="1" dirty="0"/>
                        <a:t>%</a:t>
                      </a:r>
                      <a:endParaRPr lang="en-US" sz="1400" dirty="0"/>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a:t>Vaccinated </a:t>
                      </a:r>
                      <a:br>
                        <a:rPr lang="en-US" sz="1400" b="1" dirty="0"/>
                      </a:br>
                      <a:r>
                        <a:rPr lang="en-US" sz="1400" b="1" dirty="0"/>
                        <a:t>%</a:t>
                      </a:r>
                      <a:endParaRPr lang="en-US" sz="1400" dirty="0"/>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a:t>Deaths </a:t>
                      </a:r>
                      <a:br>
                        <a:rPr lang="en-US" sz="1400" b="1" dirty="0"/>
                      </a:br>
                      <a:r>
                        <a:rPr lang="en-US" sz="1400" b="1" dirty="0"/>
                        <a:t>@ 3.5% *</a:t>
                      </a:r>
                      <a:endParaRPr lang="en-US" sz="1400" dirty="0"/>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a:t>UV-C or</a:t>
                      </a:r>
                      <a:br>
                        <a:rPr lang="en-US" sz="1400" b="1" dirty="0"/>
                      </a:br>
                      <a:r>
                        <a:rPr lang="en-US" sz="1400" b="1" dirty="0"/>
                        <a:t>FAR UV-222</a:t>
                      </a:r>
                      <a:endParaRPr lang="en-US" sz="1400" dirty="0"/>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a:t>Deaths </a:t>
                      </a:r>
                      <a:br>
                        <a:rPr lang="en-US" sz="1400" b="1" dirty="0"/>
                      </a:br>
                      <a:r>
                        <a:rPr lang="en-US" sz="1400" b="1" dirty="0"/>
                        <a:t>@ 3.5%</a:t>
                      </a:r>
                      <a:br>
                        <a:rPr lang="en-US" sz="1400" b="1" dirty="0"/>
                      </a:br>
                      <a:r>
                        <a:rPr lang="en-US" sz="1400" b="1" dirty="0"/>
                        <a:t>(With UV)</a:t>
                      </a:r>
                      <a:endParaRPr lang="en-US" sz="1400" dirty="0"/>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a:t>Ventilation</a:t>
                      </a:r>
                      <a:br>
                        <a:rPr lang="en-US" sz="1400" b="1" dirty="0"/>
                      </a:br>
                      <a:r>
                        <a:rPr lang="en-US" sz="1400" b="1" dirty="0"/>
                        <a:t>Effectiveness</a:t>
                      </a:r>
                      <a:br>
                        <a:rPr lang="en-US" sz="1400" b="1" dirty="0"/>
                      </a:br>
                      <a:r>
                        <a:rPr lang="en-US" sz="1400" b="1" dirty="0"/>
                        <a:t>4 AUC</a:t>
                      </a:r>
                      <a:endParaRPr lang="en-US" sz="1400" dirty="0"/>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a:t>Deaths </a:t>
                      </a:r>
                      <a:br>
                        <a:rPr lang="en-US" sz="1400" b="1" dirty="0"/>
                      </a:br>
                      <a:r>
                        <a:rPr lang="en-US" sz="1400" b="1" dirty="0"/>
                        <a:t>@ 3.5%</a:t>
                      </a:r>
                      <a:br>
                        <a:rPr lang="en-US" sz="1400" b="1" dirty="0"/>
                      </a:br>
                      <a:r>
                        <a:rPr lang="en-US" sz="1400" b="1" dirty="0"/>
                        <a:t>(With UV + Ventilation)</a:t>
                      </a:r>
                      <a:endParaRPr lang="en-US" sz="1400" dirty="0"/>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2256563"/>
                  </a:ext>
                </a:extLst>
              </a:tr>
              <a:tr h="443248">
                <a:tc>
                  <a:txBody>
                    <a:bodyPr/>
                    <a:lstStyle/>
                    <a:p>
                      <a:pPr algn="ctr"/>
                      <a:r>
                        <a:rPr lang="en-US" sz="1600" dirty="0"/>
                        <a:t>10%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600" dirty="0"/>
                        <a:t>70%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600" dirty="0"/>
                        <a:t>70%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600" dirty="0"/>
                        <a:t>5,269,320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600" dirty="0"/>
                        <a:t>90%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526,932</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28%</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379,391</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85140055"/>
                  </a:ext>
                </a:extLst>
              </a:tr>
              <a:tr h="443248">
                <a:tc>
                  <a:txBody>
                    <a:bodyPr/>
                    <a:lstStyle/>
                    <a:p>
                      <a:pPr algn="ctr"/>
                      <a:r>
                        <a:rPr lang="en-US" sz="1600" dirty="0"/>
                        <a:t>10%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600" dirty="0"/>
                        <a:t>90%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600" dirty="0"/>
                        <a:t>90%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600" b="1" dirty="0"/>
                        <a:t>1,963,080</a:t>
                      </a:r>
                      <a:endParaRPr lang="en-US" sz="1600" dirty="0"/>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600" dirty="0"/>
                        <a:t>90%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196,308</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28%</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t>141,342</a:t>
                      </a:r>
                      <a:endParaRPr lang="en-US" sz="1600" dirty="0"/>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9143631"/>
                  </a:ext>
                </a:extLst>
              </a:tr>
              <a:tr h="443248">
                <a:tc>
                  <a:txBody>
                    <a:bodyPr/>
                    <a:lstStyle/>
                    <a:p>
                      <a:pPr algn="ctr"/>
                      <a:r>
                        <a:rPr lang="en-US" sz="1600" dirty="0"/>
                        <a:t>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70%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70%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5,854,800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90%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585,480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28%</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421,546</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7876650"/>
                  </a:ext>
                </a:extLst>
              </a:tr>
              <a:tr h="443248">
                <a:tc>
                  <a:txBody>
                    <a:bodyPr/>
                    <a:lstStyle/>
                    <a:p>
                      <a:pPr algn="ctr"/>
                      <a:r>
                        <a:rPr lang="en-US" sz="1600" dirty="0"/>
                        <a:t>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90%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90%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2,181,200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90%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218,120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28%</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157,046</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32851"/>
                  </a:ext>
                </a:extLst>
              </a:tr>
              <a:tr h="253284">
                <a:tc>
                  <a:txBody>
                    <a:bodyPr/>
                    <a:lstStyle/>
                    <a:p>
                      <a:pPr algn="ctr"/>
                      <a:r>
                        <a:rPr lang="en-US" sz="1600" dirty="0"/>
                        <a:t>.</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102677"/>
                  </a:ext>
                </a:extLst>
              </a:tr>
              <a:tr h="443248">
                <a:tc>
                  <a:txBody>
                    <a:bodyPr/>
                    <a:lstStyle/>
                    <a:p>
                      <a:pPr algn="ctr"/>
                      <a:r>
                        <a:rPr lang="en-US" sz="1600" dirty="0"/>
                        <a:t>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600" dirty="0"/>
                        <a:t>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600" dirty="0"/>
                        <a:t>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600" b="1" dirty="0"/>
                        <a:t>11,480,000</a:t>
                      </a:r>
                      <a:endParaRPr lang="en-US" sz="1600" dirty="0"/>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600" dirty="0"/>
                        <a:t>90%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t>1,148,000</a:t>
                      </a:r>
                      <a:endParaRPr lang="en-US" sz="1600" dirty="0"/>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28%</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t>826,560</a:t>
                      </a:r>
                      <a:endParaRPr lang="en-US" sz="1600" b="0" dirty="0"/>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673761428"/>
                  </a:ext>
                </a:extLst>
              </a:tr>
              <a:tr h="443248">
                <a:tc>
                  <a:txBody>
                    <a:bodyPr/>
                    <a:lstStyle/>
                    <a:p>
                      <a:pPr algn="ctr"/>
                      <a:r>
                        <a:rPr lang="en-US" sz="1600" dirty="0"/>
                        <a:t>10%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10,332,000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90%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t>1,033,200</a:t>
                      </a:r>
                      <a:endParaRPr lang="en-US" sz="1600" dirty="0"/>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28%</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t>743,904</a:t>
                      </a:r>
                      <a:endParaRPr lang="en-US" sz="1600" dirty="0"/>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43511"/>
                  </a:ext>
                </a:extLst>
              </a:tr>
            </a:tbl>
          </a:graphicData>
        </a:graphic>
      </p:graphicFrame>
      <p:sp>
        <p:nvSpPr>
          <p:cNvPr id="6" name="TextBox 5">
            <a:extLst>
              <a:ext uri="{FF2B5EF4-FFF2-40B4-BE49-F238E27FC236}">
                <a16:creationId xmlns:a16="http://schemas.microsoft.com/office/drawing/2014/main" id="{DBE4A77E-C13C-C414-7035-240AA104F4EF}"/>
              </a:ext>
            </a:extLst>
          </p:cNvPr>
          <p:cNvSpPr txBox="1"/>
          <p:nvPr/>
        </p:nvSpPr>
        <p:spPr>
          <a:xfrm>
            <a:off x="457200" y="6153090"/>
            <a:ext cx="8229600" cy="400110"/>
          </a:xfrm>
          <a:prstGeom prst="rect">
            <a:avLst/>
          </a:prstGeom>
          <a:noFill/>
        </p:spPr>
        <p:txBody>
          <a:bodyPr wrap="square">
            <a:spAutoFit/>
          </a:bodyPr>
          <a:lstStyle/>
          <a:p>
            <a:pPr algn="ctr"/>
            <a:r>
              <a:rPr lang="en-US" sz="2000" dirty="0">
                <a:latin typeface="+mn-lt"/>
              </a:rPr>
              <a:t>2020 Analysis: impact of each of the mitigation subsystems on lives saved</a:t>
            </a:r>
          </a:p>
        </p:txBody>
      </p:sp>
      <p:sp>
        <p:nvSpPr>
          <p:cNvPr id="7" name="TextBox 6">
            <a:extLst>
              <a:ext uri="{FF2B5EF4-FFF2-40B4-BE49-F238E27FC236}">
                <a16:creationId xmlns:a16="http://schemas.microsoft.com/office/drawing/2014/main" id="{5B8766C3-99D5-9549-A8D8-1C95E1FF9498}"/>
              </a:ext>
            </a:extLst>
          </p:cNvPr>
          <p:cNvSpPr txBox="1"/>
          <p:nvPr/>
        </p:nvSpPr>
        <p:spPr>
          <a:xfrm>
            <a:off x="381000" y="5791200"/>
            <a:ext cx="8382000" cy="369332"/>
          </a:xfrm>
          <a:prstGeom prst="rect">
            <a:avLst/>
          </a:prstGeom>
          <a:noFill/>
        </p:spPr>
        <p:txBody>
          <a:bodyPr wrap="square">
            <a:spAutoFit/>
          </a:bodyPr>
          <a:lstStyle/>
          <a:p>
            <a:r>
              <a:rPr lang="en-US" dirty="0">
                <a:latin typeface="+mn-lt"/>
              </a:rPr>
              <a:t>* For less than 3.5% just divide all the numbers by 3 and they are still massive</a:t>
            </a:r>
          </a:p>
        </p:txBody>
      </p:sp>
    </p:spTree>
    <p:extLst>
      <p:ext uri="{BB962C8B-B14F-4D97-AF65-F5344CB8AC3E}">
        <p14:creationId xmlns:p14="http://schemas.microsoft.com/office/powerpoint/2010/main" val="12523238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7B284-2895-4163-95B2-F25919D0AD5F}"/>
              </a:ext>
            </a:extLst>
          </p:cNvPr>
          <p:cNvSpPr>
            <a:spLocks noGrp="1"/>
          </p:cNvSpPr>
          <p:nvPr>
            <p:ph type="title"/>
          </p:nvPr>
        </p:nvSpPr>
        <p:spPr/>
        <p:txBody>
          <a:bodyPr/>
          <a:lstStyle/>
          <a:p>
            <a:r>
              <a:rPr lang="en-US" dirty="0"/>
              <a:t>Observations</a:t>
            </a:r>
          </a:p>
        </p:txBody>
      </p:sp>
      <p:sp>
        <p:nvSpPr>
          <p:cNvPr id="3" name="Content Placeholder 2">
            <a:extLst>
              <a:ext uri="{FF2B5EF4-FFF2-40B4-BE49-F238E27FC236}">
                <a16:creationId xmlns:a16="http://schemas.microsoft.com/office/drawing/2014/main" id="{9E07E0D2-A98B-4547-B7C6-8E9214B42F02}"/>
              </a:ext>
            </a:extLst>
          </p:cNvPr>
          <p:cNvSpPr>
            <a:spLocks noGrp="1"/>
          </p:cNvSpPr>
          <p:nvPr>
            <p:ph idx="1"/>
          </p:nvPr>
        </p:nvSpPr>
        <p:spPr/>
        <p:txBody>
          <a:bodyPr>
            <a:normAutofit/>
          </a:bodyPr>
          <a:lstStyle/>
          <a:p>
            <a:r>
              <a:rPr lang="en-US" sz="2400" dirty="0"/>
              <a:t>In the last century, our parents and grandparents had to deal with tuberculosis and other deadly infections</a:t>
            </a:r>
          </a:p>
          <a:p>
            <a:r>
              <a:rPr lang="en-US" sz="2400" dirty="0"/>
              <a:t>Vaccines did a great deal to eliminate those contagions, but they would not have worked without the introduction of forced air HVAC systems and ceiling level UV systems</a:t>
            </a:r>
          </a:p>
          <a:p>
            <a:r>
              <a:rPr lang="en-US" sz="2400" dirty="0"/>
              <a:t>Unlike in the last century no new technology is needed, we just need to use what our parents and grandparents developed</a:t>
            </a:r>
          </a:p>
          <a:p>
            <a:r>
              <a:rPr lang="en-US" sz="2400" dirty="0"/>
              <a:t>There always will be unvaccinated people</a:t>
            </a:r>
          </a:p>
          <a:p>
            <a:r>
              <a:rPr lang="en-US" sz="2400" dirty="0"/>
              <a:t>The system solution must use vaccines + ventilation</a:t>
            </a:r>
          </a:p>
          <a:p>
            <a:r>
              <a:rPr lang="en-US" sz="2400" dirty="0"/>
              <a:t>The analysis clearly shows why; large numbers of people will continue to get sick and die – see this research findings</a:t>
            </a:r>
          </a:p>
        </p:txBody>
      </p:sp>
    </p:spTree>
    <p:extLst>
      <p:ext uri="{BB962C8B-B14F-4D97-AF65-F5344CB8AC3E}">
        <p14:creationId xmlns:p14="http://schemas.microsoft.com/office/powerpoint/2010/main" val="36652276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D23AB-1FD1-0847-83B8-74D6544A9417}"/>
              </a:ext>
            </a:extLst>
          </p:cNvPr>
          <p:cNvSpPr>
            <a:spLocks noGrp="1"/>
          </p:cNvSpPr>
          <p:nvPr>
            <p:ph type="title"/>
          </p:nvPr>
        </p:nvSpPr>
        <p:spPr/>
        <p:txBody>
          <a:bodyPr/>
          <a:lstStyle/>
          <a:p>
            <a:r>
              <a:rPr lang="en-US" dirty="0"/>
              <a:t>Suggested Path Forward</a:t>
            </a:r>
          </a:p>
        </p:txBody>
      </p:sp>
      <p:sp>
        <p:nvSpPr>
          <p:cNvPr id="3" name="Content Placeholder 2">
            <a:extLst>
              <a:ext uri="{FF2B5EF4-FFF2-40B4-BE49-F238E27FC236}">
                <a16:creationId xmlns:a16="http://schemas.microsoft.com/office/drawing/2014/main" id="{D49A34F9-2753-0ACD-C3D5-A54BEF76B7BA}"/>
              </a:ext>
            </a:extLst>
          </p:cNvPr>
          <p:cNvSpPr>
            <a:spLocks noGrp="1"/>
          </p:cNvSpPr>
          <p:nvPr>
            <p:ph idx="1"/>
          </p:nvPr>
        </p:nvSpPr>
        <p:spPr/>
        <p:txBody>
          <a:bodyPr/>
          <a:lstStyle/>
          <a:p>
            <a:r>
              <a:rPr lang="en-US" sz="2400" dirty="0"/>
              <a:t>Ventilation awareness must be developed just like there is awareness of sustainability &amp; climate change</a:t>
            </a:r>
          </a:p>
          <a:p>
            <a:endParaRPr lang="en-US" sz="2400" dirty="0"/>
          </a:p>
          <a:p>
            <a:r>
              <a:rPr lang="en-US" sz="2400" dirty="0"/>
              <a:t>Ventilation education for engineers is needed to address the key system drivers and remove misconceptions</a:t>
            </a:r>
          </a:p>
          <a:p>
            <a:endParaRPr lang="en-US" sz="2400" dirty="0"/>
          </a:p>
          <a:p>
            <a:r>
              <a:rPr lang="en-US" sz="2400" dirty="0"/>
              <a:t>Ventilation education for the general population is needed so that they can hold government and industry accountable</a:t>
            </a:r>
          </a:p>
          <a:p>
            <a:endParaRPr lang="en-US" sz="2400" dirty="0"/>
          </a:p>
          <a:p>
            <a:r>
              <a:rPr lang="en-US" sz="2400" dirty="0"/>
              <a:t>Provide Ventilation Quality Improvement Indicators that anyone can implement in any facility to start the changes</a:t>
            </a:r>
          </a:p>
        </p:txBody>
      </p:sp>
    </p:spTree>
    <p:extLst>
      <p:ext uri="{BB962C8B-B14F-4D97-AF65-F5344CB8AC3E}">
        <p14:creationId xmlns:p14="http://schemas.microsoft.com/office/powerpoint/2010/main" val="1623449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50D0A-0F2F-A77B-73C0-27BCA6E3EE44}"/>
              </a:ext>
            </a:extLst>
          </p:cNvPr>
          <p:cNvSpPr>
            <a:spLocks noGrp="1"/>
          </p:cNvSpPr>
          <p:nvPr>
            <p:ph type="title"/>
          </p:nvPr>
        </p:nvSpPr>
        <p:spPr/>
        <p:txBody>
          <a:bodyPr/>
          <a:lstStyle/>
          <a:p>
            <a:r>
              <a:rPr lang="en-US" dirty="0"/>
              <a:t>Proposed CAP Ventilation Goals</a:t>
            </a:r>
          </a:p>
        </p:txBody>
      </p:sp>
      <p:sp>
        <p:nvSpPr>
          <p:cNvPr id="3" name="Content Placeholder 2">
            <a:extLst>
              <a:ext uri="{FF2B5EF4-FFF2-40B4-BE49-F238E27FC236}">
                <a16:creationId xmlns:a16="http://schemas.microsoft.com/office/drawing/2014/main" id="{1B68C079-D398-CF31-8A0B-C3B3C666E22A}"/>
              </a:ext>
            </a:extLst>
          </p:cNvPr>
          <p:cNvSpPr>
            <a:spLocks noGrp="1"/>
          </p:cNvSpPr>
          <p:nvPr>
            <p:ph idx="1"/>
          </p:nvPr>
        </p:nvSpPr>
        <p:spPr/>
        <p:txBody>
          <a:bodyPr/>
          <a:lstStyle/>
          <a:p>
            <a:r>
              <a:rPr lang="en-US" sz="2400" dirty="0"/>
              <a:t>Determine existing baseline ventilation performance levels and power needs for each room in all buildings by year 1</a:t>
            </a:r>
          </a:p>
          <a:p>
            <a:pPr lvl="1"/>
            <a:r>
              <a:rPr lang="en-US" sz="2000" dirty="0"/>
              <a:t>There is existing power data for many buildings</a:t>
            </a:r>
          </a:p>
          <a:p>
            <a:pPr lvl="1"/>
            <a:r>
              <a:rPr lang="en-US" sz="2000" dirty="0"/>
              <a:t>Ventilation levels need to be determined</a:t>
            </a:r>
          </a:p>
          <a:p>
            <a:r>
              <a:rPr lang="en-US" sz="2400" dirty="0"/>
              <a:t>State ventilation level requirement targets over a 5-year period</a:t>
            </a:r>
          </a:p>
          <a:p>
            <a:pPr lvl="1"/>
            <a:r>
              <a:rPr lang="en-US" sz="2000" dirty="0"/>
              <a:t>Year 1: 5 ACH 	</a:t>
            </a:r>
            <a:r>
              <a:rPr lang="en-US" sz="1600" dirty="0"/>
              <a:t>(CDC Guideline for all facilities)</a:t>
            </a:r>
            <a:endParaRPr lang="en-US" sz="2000" dirty="0"/>
          </a:p>
          <a:p>
            <a:pPr lvl="1"/>
            <a:r>
              <a:rPr lang="en-US" sz="2000" dirty="0"/>
              <a:t>Year 2: 6 ACH 	</a:t>
            </a:r>
            <a:r>
              <a:rPr lang="en-US" sz="1600" dirty="0"/>
              <a:t>(Harvard T.H. Chan 5-step guide to checking school ventilation)</a:t>
            </a:r>
            <a:endParaRPr lang="en-US" sz="2000" dirty="0"/>
          </a:p>
          <a:p>
            <a:pPr lvl="1"/>
            <a:r>
              <a:rPr lang="en-US" sz="2000" dirty="0"/>
              <a:t>Year 5: 12 ACH 	</a:t>
            </a:r>
            <a:r>
              <a:rPr lang="en-US" sz="1600" dirty="0"/>
              <a:t>(CDC Guideline for room airborne infections)</a:t>
            </a:r>
            <a:endParaRPr lang="en-US" sz="2000" dirty="0"/>
          </a:p>
          <a:p>
            <a:r>
              <a:rPr lang="en-US" sz="2400" dirty="0"/>
              <a:t>Targets apply to all buildings</a:t>
            </a:r>
          </a:p>
        </p:txBody>
      </p:sp>
      <p:sp>
        <p:nvSpPr>
          <p:cNvPr id="7" name="TextBox 6">
            <a:extLst>
              <a:ext uri="{FF2B5EF4-FFF2-40B4-BE49-F238E27FC236}">
                <a16:creationId xmlns:a16="http://schemas.microsoft.com/office/drawing/2014/main" id="{A7CF4F89-61BB-E939-CAB7-C8F6421ED2A1}"/>
              </a:ext>
            </a:extLst>
          </p:cNvPr>
          <p:cNvSpPr txBox="1"/>
          <p:nvPr/>
        </p:nvSpPr>
        <p:spPr>
          <a:xfrm>
            <a:off x="2048692" y="5410200"/>
            <a:ext cx="5486400" cy="646331"/>
          </a:xfrm>
          <a:prstGeom prst="rect">
            <a:avLst/>
          </a:prstGeom>
          <a:noFill/>
        </p:spPr>
        <p:txBody>
          <a:bodyPr wrap="square">
            <a:spAutoFit/>
          </a:bodyPr>
          <a:lstStyle/>
          <a:p>
            <a:r>
              <a:rPr lang="en-US" dirty="0">
                <a:latin typeface="+mn-lt"/>
              </a:rPr>
              <a:t>ACH: Air Changes per Hour </a:t>
            </a:r>
          </a:p>
          <a:p>
            <a:r>
              <a:rPr lang="en-US" dirty="0">
                <a:latin typeface="+mn-lt"/>
              </a:rPr>
              <a:t>ACH = Mechanical ACH + UV eACH + Other </a:t>
            </a:r>
            <a:r>
              <a:rPr lang="en-US" dirty="0" err="1">
                <a:latin typeface="+mn-lt"/>
              </a:rPr>
              <a:t>oACH</a:t>
            </a:r>
            <a:r>
              <a:rPr lang="en-US" dirty="0">
                <a:latin typeface="+mn-lt"/>
              </a:rPr>
              <a:t> </a:t>
            </a:r>
          </a:p>
        </p:txBody>
      </p:sp>
    </p:spTree>
    <p:extLst>
      <p:ext uri="{BB962C8B-B14F-4D97-AF65-F5344CB8AC3E}">
        <p14:creationId xmlns:p14="http://schemas.microsoft.com/office/powerpoint/2010/main" val="3485223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2692E-7FE3-B557-2B4A-2B244893FCB7}"/>
              </a:ext>
            </a:extLst>
          </p:cNvPr>
          <p:cNvSpPr>
            <a:spLocks noGrp="1"/>
          </p:cNvSpPr>
          <p:nvPr>
            <p:ph type="title"/>
          </p:nvPr>
        </p:nvSpPr>
        <p:spPr/>
        <p:txBody>
          <a:bodyPr/>
          <a:lstStyle/>
          <a:p>
            <a:r>
              <a:rPr lang="en-US" dirty="0"/>
              <a:t>Observations</a:t>
            </a:r>
          </a:p>
        </p:txBody>
      </p:sp>
      <p:sp>
        <p:nvSpPr>
          <p:cNvPr id="3" name="Content Placeholder 2">
            <a:extLst>
              <a:ext uri="{FF2B5EF4-FFF2-40B4-BE49-F238E27FC236}">
                <a16:creationId xmlns:a16="http://schemas.microsoft.com/office/drawing/2014/main" id="{FC0C3DD6-0564-0801-B9B0-DA62C0498060}"/>
              </a:ext>
            </a:extLst>
          </p:cNvPr>
          <p:cNvSpPr>
            <a:spLocks noGrp="1"/>
          </p:cNvSpPr>
          <p:nvPr>
            <p:ph idx="1"/>
          </p:nvPr>
        </p:nvSpPr>
        <p:spPr/>
        <p:txBody>
          <a:bodyPr>
            <a:normAutofit/>
          </a:bodyPr>
          <a:lstStyle/>
          <a:p>
            <a:r>
              <a:rPr lang="en-US" sz="2400" dirty="0"/>
              <a:t>While climate action solutions are complex and difficult to implement, fixing the ventilation in facilities is relatively easy</a:t>
            </a:r>
          </a:p>
          <a:p>
            <a:r>
              <a:rPr lang="en-US" sz="2400" dirty="0"/>
              <a:t>The ventilation challenge is a social challenge, everyone assumes everything is okay, but it is not okay</a:t>
            </a:r>
          </a:p>
          <a:p>
            <a:r>
              <a:rPr lang="en-US" sz="2400" dirty="0"/>
              <a:t>Research suggests there are operational and maintenance problems with most facilities that must be corrected</a:t>
            </a:r>
          </a:p>
          <a:p>
            <a:r>
              <a:rPr lang="en-US" sz="2400" dirty="0"/>
              <a:t>Once operational and maintenance problems are corrected then some systems may be too small, and upgrades are needed</a:t>
            </a:r>
          </a:p>
          <a:p>
            <a:r>
              <a:rPr lang="en-US" sz="2400" dirty="0"/>
              <a:t>For facilities needing upgrades, data is needed for low carbon footprint solutions that also meet ventilation requirements</a:t>
            </a:r>
          </a:p>
        </p:txBody>
      </p:sp>
    </p:spTree>
    <p:extLst>
      <p:ext uri="{BB962C8B-B14F-4D97-AF65-F5344CB8AC3E}">
        <p14:creationId xmlns:p14="http://schemas.microsoft.com/office/powerpoint/2010/main" val="3733183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2692E-7FE3-B557-2B4A-2B244893FCB7}"/>
              </a:ext>
            </a:extLst>
          </p:cNvPr>
          <p:cNvSpPr>
            <a:spLocks noGrp="1"/>
          </p:cNvSpPr>
          <p:nvPr>
            <p:ph type="title"/>
          </p:nvPr>
        </p:nvSpPr>
        <p:spPr/>
        <p:txBody>
          <a:bodyPr/>
          <a:lstStyle/>
          <a:p>
            <a:r>
              <a:rPr lang="en-US" dirty="0"/>
              <a:t>Observations</a:t>
            </a:r>
          </a:p>
        </p:txBody>
      </p:sp>
      <p:sp>
        <p:nvSpPr>
          <p:cNvPr id="3" name="Content Placeholder 2">
            <a:extLst>
              <a:ext uri="{FF2B5EF4-FFF2-40B4-BE49-F238E27FC236}">
                <a16:creationId xmlns:a16="http://schemas.microsoft.com/office/drawing/2014/main" id="{FC0C3DD6-0564-0801-B9B0-DA62C0498060}"/>
              </a:ext>
            </a:extLst>
          </p:cNvPr>
          <p:cNvSpPr>
            <a:spLocks noGrp="1"/>
          </p:cNvSpPr>
          <p:nvPr>
            <p:ph idx="1"/>
          </p:nvPr>
        </p:nvSpPr>
        <p:spPr/>
        <p:txBody>
          <a:bodyPr/>
          <a:lstStyle/>
          <a:p>
            <a:r>
              <a:rPr lang="en-US" sz="2400" dirty="0"/>
              <a:t>COVID-19 research from a system perspective suggests that an independent Ventilation QII should be used to gather operational, maintenance, and system performance data</a:t>
            </a:r>
          </a:p>
          <a:p>
            <a:endParaRPr lang="en-US" sz="2400" dirty="0"/>
          </a:p>
          <a:p>
            <a:r>
              <a:rPr lang="en-US" sz="2400" dirty="0"/>
              <a:t>A QII is documented evidence that is not easily refuted by outsourced energy companies or staff that place all their faith in automated sensors</a:t>
            </a:r>
          </a:p>
          <a:p>
            <a:endParaRPr lang="en-US" sz="2400" dirty="0"/>
          </a:p>
          <a:p>
            <a:r>
              <a:rPr lang="en-US" sz="2400" dirty="0"/>
              <a:t>Because facility ventilation has a large carbon footprint it should be an integral part of any Climate Action Plan</a:t>
            </a:r>
            <a:endParaRPr lang="en-US" sz="2000" dirty="0"/>
          </a:p>
          <a:p>
            <a:endParaRPr lang="en-US" sz="2400" dirty="0"/>
          </a:p>
        </p:txBody>
      </p:sp>
    </p:spTree>
    <p:extLst>
      <p:ext uri="{BB962C8B-B14F-4D97-AF65-F5344CB8AC3E}">
        <p14:creationId xmlns:p14="http://schemas.microsoft.com/office/powerpoint/2010/main" val="4209728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2692E-7FE3-B557-2B4A-2B244893FCB7}"/>
              </a:ext>
            </a:extLst>
          </p:cNvPr>
          <p:cNvSpPr>
            <a:spLocks noGrp="1"/>
          </p:cNvSpPr>
          <p:nvPr>
            <p:ph type="title"/>
          </p:nvPr>
        </p:nvSpPr>
        <p:spPr/>
        <p:txBody>
          <a:bodyPr/>
          <a:lstStyle/>
          <a:p>
            <a:r>
              <a:rPr lang="en-US" dirty="0"/>
              <a:t>Observations</a:t>
            </a:r>
          </a:p>
        </p:txBody>
      </p:sp>
      <p:sp>
        <p:nvSpPr>
          <p:cNvPr id="3" name="Content Placeholder 2">
            <a:extLst>
              <a:ext uri="{FF2B5EF4-FFF2-40B4-BE49-F238E27FC236}">
                <a16:creationId xmlns:a16="http://schemas.microsoft.com/office/drawing/2014/main" id="{FC0C3DD6-0564-0801-B9B0-DA62C0498060}"/>
              </a:ext>
            </a:extLst>
          </p:cNvPr>
          <p:cNvSpPr>
            <a:spLocks noGrp="1"/>
          </p:cNvSpPr>
          <p:nvPr>
            <p:ph idx="1"/>
          </p:nvPr>
        </p:nvSpPr>
        <p:spPr/>
        <p:txBody>
          <a:bodyPr/>
          <a:lstStyle/>
          <a:p>
            <a:pPr marL="0" indent="0" algn="ctr">
              <a:buNone/>
            </a:pPr>
            <a:endParaRPr lang="en-US" sz="2400" b="1" u="sng" dirty="0"/>
          </a:p>
          <a:p>
            <a:pPr marL="0" indent="0" algn="ctr">
              <a:buNone/>
            </a:pPr>
            <a:r>
              <a:rPr lang="en-US" b="1" dirty="0"/>
              <a:t>To ignore ventilation in Climate Plans runs the unnecessary risks of:</a:t>
            </a:r>
            <a:endParaRPr lang="en-US" sz="2400" b="1" dirty="0"/>
          </a:p>
          <a:p>
            <a:pPr marL="0" indent="0" algn="ctr">
              <a:buNone/>
            </a:pPr>
            <a:endParaRPr lang="en-US" sz="2400" dirty="0"/>
          </a:p>
          <a:p>
            <a:pPr marL="457200" indent="-457200">
              <a:buFont typeface="+mj-lt"/>
              <a:buAutoNum type="arabicPeriod"/>
            </a:pPr>
            <a:r>
              <a:rPr lang="en-US" sz="2800" dirty="0"/>
              <a:t>Unhealthy infrastructure that will make people sick and may lead to future epidemics</a:t>
            </a:r>
          </a:p>
          <a:p>
            <a:pPr marL="457200" indent="-457200">
              <a:buFont typeface="+mj-lt"/>
              <a:buAutoNum type="arabicPeriod"/>
            </a:pPr>
            <a:endParaRPr lang="en-US" sz="2800" dirty="0"/>
          </a:p>
          <a:p>
            <a:pPr marL="457200" indent="-457200">
              <a:buFont typeface="+mj-lt"/>
              <a:buAutoNum type="arabicPeriod"/>
            </a:pPr>
            <a:r>
              <a:rPr lang="en-US" sz="2800" dirty="0"/>
              <a:t>Poor carbon footprint management if poor solutions are selected</a:t>
            </a:r>
            <a:endParaRPr lang="en-US" sz="2400" dirty="0"/>
          </a:p>
          <a:p>
            <a:endParaRPr lang="en-US" sz="2400" dirty="0"/>
          </a:p>
        </p:txBody>
      </p:sp>
    </p:spTree>
    <p:extLst>
      <p:ext uri="{BB962C8B-B14F-4D97-AF65-F5344CB8AC3E}">
        <p14:creationId xmlns:p14="http://schemas.microsoft.com/office/powerpoint/2010/main" val="2654752944"/>
      </p:ext>
    </p:extLst>
  </p:cSld>
  <p:clrMapOvr>
    <a:masterClrMapping/>
  </p:clrMapOvr>
</p:sld>
</file>

<file path=ppt/theme/theme1.xml><?xml version="1.0" encoding="utf-8"?>
<a:theme xmlns:a="http://schemas.openxmlformats.org/drawingml/2006/main" name="1_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163</TotalTime>
  <Words>4643</Words>
  <Application>Microsoft Office PowerPoint</Application>
  <PresentationFormat>On-screen Show (4:3)</PresentationFormat>
  <Paragraphs>910</Paragraphs>
  <Slides>58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58</vt:i4>
      </vt:variant>
    </vt:vector>
  </HeadingPairs>
  <TitlesOfParts>
    <vt:vector size="62" baseType="lpstr">
      <vt:lpstr>Arial</vt:lpstr>
      <vt:lpstr>Calibri</vt:lpstr>
      <vt:lpstr>Times New Roman</vt:lpstr>
      <vt:lpstr>1_Office Theme</vt:lpstr>
      <vt:lpstr>PowerPoint Presentation</vt:lpstr>
      <vt:lpstr>Content</vt:lpstr>
      <vt:lpstr>Background</vt:lpstr>
      <vt:lpstr>Background</vt:lpstr>
      <vt:lpstr>Approach Gather Data &amp; Develop Model</vt:lpstr>
      <vt:lpstr>Proposed CAP Ventilation Goals</vt:lpstr>
      <vt:lpstr>Observations</vt:lpstr>
      <vt:lpstr>Observations</vt:lpstr>
      <vt:lpstr>Observations</vt:lpstr>
      <vt:lpstr>Ventilation and Power Model</vt:lpstr>
      <vt:lpstr>There are Two Static Models</vt:lpstr>
      <vt:lpstr>Example Model Results</vt:lpstr>
      <vt:lpstr>CO2 per kWh</vt:lpstr>
      <vt:lpstr>Ventilation Background</vt:lpstr>
      <vt:lpstr>Introductions</vt:lpstr>
      <vt:lpstr>Our Parents and Grandparents </vt:lpstr>
      <vt:lpstr>Why is Ventilation Suddenly a Problem</vt:lpstr>
      <vt:lpstr>Professor Edward A. Nardell Harvard Medical School</vt:lpstr>
      <vt:lpstr>A Paradigm Shift to Combat Indoor Respiratory Infection</vt:lpstr>
      <vt:lpstr>Facility Ventilation Challenge</vt:lpstr>
      <vt:lpstr>Facility Ventilation Challenge</vt:lpstr>
      <vt:lpstr>Ventilation</vt:lpstr>
      <vt:lpstr>Ventilation what is it?</vt:lpstr>
      <vt:lpstr>Ventilation what is it?</vt:lpstr>
      <vt:lpstr>Scenarios Analyzed Key Research Findings</vt:lpstr>
      <vt:lpstr>What should be the ACH Level?</vt:lpstr>
      <vt:lpstr>Mental Models to Understand ACH </vt:lpstr>
      <vt:lpstr>ACH Various Analysis Perspectives</vt:lpstr>
      <vt:lpstr>Where do ACH standards and guidelines come from?</vt:lpstr>
      <vt:lpstr>ACH Standards &amp; Guidelines</vt:lpstr>
      <vt:lpstr>ACH Standards &amp; Guidelines</vt:lpstr>
      <vt:lpstr>What have facility managers done?</vt:lpstr>
      <vt:lpstr>Facility Types Research Findings</vt:lpstr>
      <vt:lpstr>Ventilation Approaches</vt:lpstr>
      <vt:lpstr>HVAC Systems</vt:lpstr>
      <vt:lpstr>Home Ventilation Actions &amp; Costs</vt:lpstr>
      <vt:lpstr>Public Buildings Ventilation Actions &amp; Costs</vt:lpstr>
      <vt:lpstr>Commercial Building Challenges</vt:lpstr>
      <vt:lpstr>What Can We Do Operations</vt:lpstr>
      <vt:lpstr>What Can We Do Maintenance</vt:lpstr>
      <vt:lpstr>What Can We Do Measure ACH levels</vt:lpstr>
      <vt:lpstr>Measured ACH Levels Real World Findings</vt:lpstr>
      <vt:lpstr>Measured ACH Levels Real World Findings</vt:lpstr>
      <vt:lpstr>Tools to Measure ACH Levels</vt:lpstr>
      <vt:lpstr>Facility Ventilation Search Engine</vt:lpstr>
      <vt:lpstr>Suggested Short Term Action Plan</vt:lpstr>
      <vt:lpstr>HVAC Inspection Certificate</vt:lpstr>
      <vt:lpstr>Room Certificate Key Elements</vt:lpstr>
      <vt:lpstr>Building Certificate Key Elements</vt:lpstr>
      <vt:lpstr>UV Systems</vt:lpstr>
      <vt:lpstr>UV Systems</vt:lpstr>
      <vt:lpstr>Ceiling Level UV-C and FAR UV-222 Characteristics eACH = 24</vt:lpstr>
      <vt:lpstr>Ceiling Level UV-C Examples</vt:lpstr>
      <vt:lpstr>FAR UV-222 Examples Surface Cleaning NOT Required</vt:lpstr>
      <vt:lpstr>Infrastructure Size</vt:lpstr>
      <vt:lpstr>ACH Impact on Lives Saved</vt:lpstr>
      <vt:lpstr>Observations</vt:lpstr>
      <vt:lpstr>Suggested Path Forward</vt:lpstr>
    </vt:vector>
  </TitlesOfParts>
  <Company>Cassbeth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walter sobkiw</dc:creator>
  <cp:lastModifiedBy> walt</cp:lastModifiedBy>
  <cp:revision>9</cp:revision>
  <dcterms:created xsi:type="dcterms:W3CDTF">2023-12-11T12:55:49Z</dcterms:created>
  <dcterms:modified xsi:type="dcterms:W3CDTF">2023-12-17T15:49:52Z</dcterms:modified>
</cp:coreProperties>
</file>