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4"/>
  </p:sldMasterIdLst>
  <p:notesMasterIdLst>
    <p:notesMasterId r:id="rId7"/>
  </p:notesMasterIdLst>
  <p:handoutMasterIdLst>
    <p:handoutMasterId r:id="rId8"/>
  </p:handoutMasterIdLst>
  <p:sldIdLst>
    <p:sldId id="583" r:id="rId5"/>
    <p:sldId id="59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 walt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FF99"/>
    <a:srgbClr val="99FF99"/>
    <a:srgbClr val="CA0000"/>
    <a:srgbClr val="003300"/>
    <a:srgbClr val="006600"/>
    <a:srgbClr val="008000"/>
    <a:srgbClr val="002800"/>
    <a:srgbClr val="D25500"/>
    <a:srgbClr val="001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8" autoAdjust="0"/>
    <p:restoredTop sz="94353" autoAdjust="0"/>
  </p:normalViewPr>
  <p:slideViewPr>
    <p:cSldViewPr>
      <p:cViewPr varScale="1">
        <p:scale>
          <a:sx n="73" d="100"/>
          <a:sy n="73" d="100"/>
        </p:scale>
        <p:origin x="582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921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5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E830035-C8BF-47C3-94EC-715B15F4AF1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E44FAB-5DA9-4AD4-B801-AF23A92F33B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9E61E1-9444-41A4-B5AF-A9D8923630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740186-A6E4-431D-99F4-847158700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797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B11C02F-EEDF-4EA7-BB67-D44528A675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6AF3D3-0445-4BD2-8B94-8980EDEFB7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FE85EFB-9861-4BB7-9CFA-E0B4DE9DA3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Slide Image Placeholder 8">
            <a:extLst>
              <a:ext uri="{FF2B5EF4-FFF2-40B4-BE49-F238E27FC236}">
                <a16:creationId xmlns:a16="http://schemas.microsoft.com/office/drawing/2014/main" id="{78D8E721-DBE7-4579-9229-91884E33D40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B84F0E2F-4AE0-4464-B2D6-137DDEA6A24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3" name="Header Placeholder 12">
            <a:extLst>
              <a:ext uri="{FF2B5EF4-FFF2-40B4-BE49-F238E27FC236}">
                <a16:creationId xmlns:a16="http://schemas.microsoft.com/office/drawing/2014/main" id="{C1C4147A-B8DC-4EEE-94C1-677971F137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90600"/>
            <a:ext cx="9144000" cy="17573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572000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091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7">
            <a:extLst>
              <a:ext uri="{FF2B5EF4-FFF2-40B4-BE49-F238E27FC236}">
                <a16:creationId xmlns:a16="http://schemas.microsoft.com/office/drawing/2014/main" id="{6593F775-AD91-C4EA-E27F-009942F07554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609600" y="1449388"/>
            <a:ext cx="10972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41508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978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 </a:t>
            </a:r>
            <a:r>
              <a:rPr lang="en-US" dirty="0" err="1"/>
              <a:t>xxxxxxxxxxxxxxxxxxxxxxxxxxxxxxxxxxxxxxxxxxxxxxxxxxxxx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7">
            <a:extLst>
              <a:ext uri="{FF2B5EF4-FFF2-40B4-BE49-F238E27FC236}">
                <a16:creationId xmlns:a16="http://schemas.microsoft.com/office/drawing/2014/main" id="{D220AAFD-900E-A569-5124-88E2E0001863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609600" y="1449388"/>
            <a:ext cx="10972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668738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062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10C861-C006-7BEF-5C6F-E11EDAA055CD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609600" y="1449388"/>
            <a:ext cx="10972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624741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0" name="Straight Connector 5">
            <a:extLst>
              <a:ext uri="{FF2B5EF4-FFF2-40B4-BE49-F238E27FC236}">
                <a16:creationId xmlns:a16="http://schemas.microsoft.com/office/drawing/2014/main" id="{87CAC78E-5512-E7E8-DDC6-B40CA7E47E7A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609600" y="1449388"/>
            <a:ext cx="10972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539038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E47E5885-5F0A-B47A-552E-56DE9B53C245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609600" y="1449388"/>
            <a:ext cx="10972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75952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996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54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640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C764DE79-268F-4C1A-8933-263129D2AF90}" type="datetimeFigureOut">
              <a:rPr lang="en-US" smtClean="0"/>
              <a:pPr/>
              <a:t>3/10/2023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ADE90A-D0BA-D2B5-4879-529E16EF2E3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4800" y="6172201"/>
            <a:ext cx="2032000" cy="523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2800" i="1" dirty="0">
                <a:solidFill>
                  <a:srgbClr val="FF0000"/>
                </a:solidFill>
                <a:latin typeface="Brush Script MT" panose="03060802040406070304" pitchFamily="66" charset="0"/>
                <a:cs typeface="Times New Roman" panose="02020603050405020304" pitchFamily="18" charset="0"/>
              </a:rPr>
              <a:t>CassBeth</a:t>
            </a:r>
          </a:p>
        </p:txBody>
      </p:sp>
    </p:spTree>
    <p:extLst>
      <p:ext uri="{BB962C8B-B14F-4D97-AF65-F5344CB8AC3E}">
        <p14:creationId xmlns:p14="http://schemas.microsoft.com/office/powerpoint/2010/main" val="3755388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cassbeth.com/cleanairbuildings/info-sheet.html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ssbeth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3BF3E-3BFB-88B1-76EA-DBDBDC35AB5E}"/>
              </a:ext>
            </a:extLst>
          </p:cNvPr>
          <p:cNvSpPr txBox="1">
            <a:spLocks/>
          </p:cNvSpPr>
          <p:nvPr/>
        </p:nvSpPr>
        <p:spPr>
          <a:xfrm>
            <a:off x="0" y="838200"/>
            <a:ext cx="12192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Airborne Contagion Assessment </a:t>
            </a:r>
          </a:p>
          <a:p>
            <a:r>
              <a:rPr lang="en-US" altLang="en-US" dirty="0"/>
              <a:t>Ventilation Alarms System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831D6A-01DF-A37F-3EC8-52DD1F518DDC}"/>
              </a:ext>
            </a:extLst>
          </p:cNvPr>
          <p:cNvSpPr txBox="1">
            <a:spLocks/>
          </p:cNvSpPr>
          <p:nvPr/>
        </p:nvSpPr>
        <p:spPr>
          <a:xfrm>
            <a:off x="0" y="4419600"/>
            <a:ext cx="12192000" cy="16764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sz="2400" dirty="0"/>
              <a:t>Business Development Presentation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sz="2400" dirty="0"/>
              <a:t>Walt Sobkiw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sz="2400" dirty="0"/>
              <a:t>March 2023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altLang="en-US" sz="1800" dirty="0"/>
          </a:p>
        </p:txBody>
      </p:sp>
      <p:pic>
        <p:nvPicPr>
          <p:cNvPr id="4" name="Picture 2">
            <a:hlinkClick r:id="rId2"/>
            <a:extLst>
              <a:ext uri="{FF2B5EF4-FFF2-40B4-BE49-F238E27FC236}">
                <a16:creationId xmlns:a16="http://schemas.microsoft.com/office/drawing/2014/main" id="{36E878B7-C10B-F567-A340-A4F36FDC03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819400"/>
            <a:ext cx="1441622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3640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CE716-78BC-64E5-CDBA-6F0B7857E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Elevator Pitch (1 minute)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223363-EF75-95A6-95B1-70E9F31A7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24000"/>
            <a:ext cx="11430000" cy="4576763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en-US" sz="1600" dirty="0"/>
              <a:t>We had a terrible pandemic where 1+ million people died in the US alone</a:t>
            </a:r>
          </a:p>
          <a:p>
            <a:pPr>
              <a:lnSpc>
                <a:spcPct val="70000"/>
              </a:lnSpc>
            </a:pPr>
            <a:r>
              <a:rPr lang="en-US" sz="1600" dirty="0"/>
              <a:t>The country was shutdown for 2+ years</a:t>
            </a:r>
          </a:p>
          <a:p>
            <a:pPr>
              <a:lnSpc>
                <a:spcPct val="70000"/>
              </a:lnSpc>
            </a:pPr>
            <a:r>
              <a:rPr lang="en-US" sz="1600" dirty="0"/>
              <a:t>Trillions of dollars spent on preventing the civilization from collapsing</a:t>
            </a:r>
          </a:p>
          <a:p>
            <a:pPr>
              <a:lnSpc>
                <a:spcPct val="70000"/>
              </a:lnSpc>
            </a:pPr>
            <a:r>
              <a:rPr lang="en-US" sz="1600" dirty="0"/>
              <a:t>COVID-19 Systems research shows that we have massive problems with our building ventilation systems</a:t>
            </a:r>
          </a:p>
          <a:p>
            <a:pPr>
              <a:lnSpc>
                <a:spcPct val="70000"/>
              </a:lnSpc>
            </a:pPr>
            <a:r>
              <a:rPr lang="en-US" sz="1600" dirty="0"/>
              <a:t>Started with energy crisis in 1970s continued when cigarettes were banned and is getting worse with desire to reduce carbon footprints</a:t>
            </a:r>
          </a:p>
          <a:p>
            <a:pPr>
              <a:lnSpc>
                <a:spcPct val="70000"/>
              </a:lnSpc>
            </a:pPr>
            <a:r>
              <a:rPr lang="en-US" sz="1600" dirty="0"/>
              <a:t>Research shows Vaccines alone will not solve the problem, We must fix our ventilation systems</a:t>
            </a:r>
          </a:p>
          <a:p>
            <a:pPr>
              <a:lnSpc>
                <a:spcPct val="70000"/>
              </a:lnSpc>
            </a:pPr>
            <a:r>
              <a:rPr lang="en-US" sz="1600" dirty="0"/>
              <a:t>We reject government regulation, existing companies are ignoring the problem </a:t>
            </a:r>
          </a:p>
          <a:p>
            <a:pPr>
              <a:lnSpc>
                <a:spcPct val="70000"/>
              </a:lnSpc>
            </a:pPr>
            <a:r>
              <a:rPr lang="en-US" sz="1600" dirty="0"/>
              <a:t>Solution is room ventilation alarms that alert occupants to ventilation issues like smoke detectors alert occupants to fire hazards </a:t>
            </a:r>
          </a:p>
          <a:p>
            <a:pPr>
              <a:lnSpc>
                <a:spcPct val="70000"/>
              </a:lnSpc>
            </a:pPr>
            <a:r>
              <a:rPr lang="en-US" sz="1600" dirty="0"/>
              <a:t>Vents and grills measure ventilation at the room level and generate alarms</a:t>
            </a:r>
          </a:p>
          <a:p>
            <a:pPr>
              <a:lnSpc>
                <a:spcPct val="70000"/>
              </a:lnSpc>
            </a:pPr>
            <a:r>
              <a:rPr lang="en-US" sz="1600" dirty="0"/>
              <a:t>Room &amp; building panels show ventilation rates and generate alarms</a:t>
            </a:r>
          </a:p>
          <a:p>
            <a:pPr>
              <a:lnSpc>
                <a:spcPct val="70000"/>
              </a:lnSpc>
            </a:pPr>
            <a:r>
              <a:rPr lang="en-US" sz="1600" dirty="0"/>
              <a:t>Anyone can check the ventilation in a room they visit using their smartphones</a:t>
            </a:r>
          </a:p>
          <a:p>
            <a:pPr>
              <a:lnSpc>
                <a:spcPct val="70000"/>
              </a:lnSpc>
            </a:pPr>
            <a:r>
              <a:rPr lang="en-US" sz="1600" dirty="0"/>
              <a:t>The market is massive because it is infrastructure - $$$ Billions</a:t>
            </a:r>
          </a:p>
          <a:p>
            <a:pPr>
              <a:lnSpc>
                <a:spcPct val="70000"/>
              </a:lnSpc>
            </a:pPr>
            <a:r>
              <a:rPr lang="en-US" sz="1600" dirty="0"/>
              <a:t>We have software, a database with 1000+ buildings, 20+ million square feet, 25,000+ rooms, patent application, business plan</a:t>
            </a:r>
          </a:p>
          <a:p>
            <a:pPr>
              <a:lnSpc>
                <a:spcPct val="70000"/>
              </a:lnSpc>
            </a:pPr>
            <a:r>
              <a:rPr lang="en-US" sz="1600" dirty="0"/>
              <a:t>To duplicate this work could take 2+ years and cost $6+ million</a:t>
            </a:r>
          </a:p>
          <a:p>
            <a:pPr>
              <a:lnSpc>
                <a:spcPct val="70000"/>
              </a:lnSpc>
            </a:pPr>
            <a:r>
              <a:rPr lang="en-US" sz="1600" dirty="0"/>
              <a:t>We are looking for licensees and or partners to manufacture and distribute this system</a:t>
            </a:r>
          </a:p>
          <a:p>
            <a:pPr>
              <a:lnSpc>
                <a:spcPct val="70000"/>
              </a:lnSpc>
            </a:pP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C3E6DD-2048-E076-E682-741E8D54AEC1}"/>
              </a:ext>
            </a:extLst>
          </p:cNvPr>
          <p:cNvSpPr txBox="1"/>
          <p:nvPr/>
        </p:nvSpPr>
        <p:spPr>
          <a:xfrm>
            <a:off x="0" y="6172200"/>
            <a:ext cx="1211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hlinkClick r:id="rId2"/>
              </a:rPr>
              <a:t>www.cassbeth.com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58931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70F4A4189FC644B9801465301A9A77" ma:contentTypeVersion="15" ma:contentTypeDescription="Create a new document." ma:contentTypeScope="" ma:versionID="8843f4df52061f04a7421a7e5a9ed05a">
  <xsd:schema xmlns:xsd="http://www.w3.org/2001/XMLSchema" xmlns:xs="http://www.w3.org/2001/XMLSchema" xmlns:p="http://schemas.microsoft.com/office/2006/metadata/properties" xmlns:ns3="c354b404-14cd-471b-a3f9-0746ad88ec80" xmlns:ns4="ec09ef2c-84c1-4260-9aca-049cd1709a1c" targetNamespace="http://schemas.microsoft.com/office/2006/metadata/properties" ma:root="true" ma:fieldsID="2d32293013c8cdb3648ba2b41513d5a1" ns3:_="" ns4:_="">
    <xsd:import namespace="c354b404-14cd-471b-a3f9-0746ad88ec80"/>
    <xsd:import namespace="ec09ef2c-84c1-4260-9aca-049cd1709a1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54b404-14cd-471b-a3f9-0746ad88ec8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09ef2c-84c1-4260-9aca-049cd1709a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D32D7A-6F2A-46E1-9E6A-5326C2BF5F8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EE1ED7C-8D03-473A-A706-F7C7848136AD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c354b404-14cd-471b-a3f9-0746ad88ec80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ec09ef2c-84c1-4260-9aca-049cd1709a1c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AA5D585-C3DD-45AB-8E63-BFF4CB4AFD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54b404-14cd-471b-a3f9-0746ad88ec80"/>
    <ds:schemaRef ds:uri="ec09ef2c-84c1-4260-9aca-049cd1709a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6879</TotalTime>
  <Words>239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Brush Script MT</vt:lpstr>
      <vt:lpstr>Calibri</vt:lpstr>
      <vt:lpstr>Times New Roman</vt:lpstr>
      <vt:lpstr>Office Theme</vt:lpstr>
      <vt:lpstr>PowerPoint Presentation</vt:lpstr>
      <vt:lpstr>Elevator Pitch (1 minute)</vt:lpstr>
    </vt:vector>
  </TitlesOfParts>
  <Company>CassBeth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walt sobkiw</dc:creator>
  <cp:lastModifiedBy> walt</cp:lastModifiedBy>
  <cp:revision>643</cp:revision>
  <dcterms:created xsi:type="dcterms:W3CDTF">2011-10-26T20:03:49Z</dcterms:created>
  <dcterms:modified xsi:type="dcterms:W3CDTF">2023-03-10T15:36:18Z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0x0101006F70F4A4189FC644B9801465301A9A77</vt:lpwstr>
  </property>
</Properties>
</file>