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handoutMasterIdLst>
    <p:handoutMasterId r:id="rId36"/>
  </p:handoutMasterIdLst>
  <p:sldIdLst>
    <p:sldId id="256" r:id="rId5"/>
    <p:sldId id="512" r:id="rId6"/>
    <p:sldId id="529" r:id="rId7"/>
    <p:sldId id="530" r:id="rId8"/>
    <p:sldId id="513" r:id="rId9"/>
    <p:sldId id="514" r:id="rId10"/>
    <p:sldId id="534" r:id="rId11"/>
    <p:sldId id="511" r:id="rId12"/>
    <p:sldId id="515" r:id="rId13"/>
    <p:sldId id="516" r:id="rId14"/>
    <p:sldId id="517" r:id="rId15"/>
    <p:sldId id="518" r:id="rId16"/>
    <p:sldId id="519" r:id="rId17"/>
    <p:sldId id="520" r:id="rId18"/>
    <p:sldId id="521" r:id="rId19"/>
    <p:sldId id="522" r:id="rId20"/>
    <p:sldId id="527" r:id="rId21"/>
    <p:sldId id="528" r:id="rId22"/>
    <p:sldId id="531" r:id="rId23"/>
    <p:sldId id="532" r:id="rId24"/>
    <p:sldId id="533" r:id="rId25"/>
    <p:sldId id="523" r:id="rId26"/>
    <p:sldId id="524" r:id="rId27"/>
    <p:sldId id="526" r:id="rId28"/>
    <p:sldId id="535" r:id="rId29"/>
    <p:sldId id="536" r:id="rId30"/>
    <p:sldId id="538" r:id="rId31"/>
    <p:sldId id="537" r:id="rId32"/>
    <p:sldId id="509" r:id="rId33"/>
    <p:sldId id="510"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walt"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6600"/>
    <a:srgbClr val="008000"/>
    <a:srgbClr val="002800"/>
    <a:srgbClr val="D25500"/>
    <a:srgbClr val="CA0000"/>
    <a:srgbClr val="001900"/>
    <a:srgbClr val="0000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8" autoAdjust="0"/>
    <p:restoredTop sz="94353" autoAdjust="0"/>
  </p:normalViewPr>
  <p:slideViewPr>
    <p:cSldViewPr>
      <p:cViewPr varScale="1">
        <p:scale>
          <a:sx n="73" d="100"/>
          <a:sy n="73" d="100"/>
        </p:scale>
        <p:origin x="1278" y="72"/>
      </p:cViewPr>
      <p:guideLst>
        <p:guide orient="horz" pos="2160"/>
        <p:guide pos="2880"/>
      </p:guideLst>
    </p:cSldViewPr>
  </p:slideViewPr>
  <p:outlineViewPr>
    <p:cViewPr>
      <p:scale>
        <a:sx n="33" d="100"/>
        <a:sy n="33" d="100"/>
      </p:scale>
      <p:origin x="0" y="-2921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5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830035-C8BF-47C3-94EC-715B15F4AF1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A1E44FAB-5DA9-4AD4-B801-AF23A92F33B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9E61E1-9444-41A4-B5AF-A9D8923630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740186-A6E4-431D-99F4-847158700845}" type="slidenum">
              <a:rPr lang="en-US" smtClean="0"/>
              <a:t>‹#›</a:t>
            </a:fld>
            <a:endParaRPr lang="en-US"/>
          </a:p>
        </p:txBody>
      </p:sp>
    </p:spTree>
    <p:extLst>
      <p:ext uri="{BB962C8B-B14F-4D97-AF65-F5344CB8AC3E}">
        <p14:creationId xmlns:p14="http://schemas.microsoft.com/office/powerpoint/2010/main" val="1972797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Notes Placeholder 4">
            <a:extLst>
              <a:ext uri="{FF2B5EF4-FFF2-40B4-BE49-F238E27FC236}">
                <a16:creationId xmlns:a16="http://schemas.microsoft.com/office/drawing/2014/main" id="{2B11C02F-EEDF-4EA7-BB67-D44528A6754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Slide Number Placeholder 6">
            <a:extLst>
              <a:ext uri="{FF2B5EF4-FFF2-40B4-BE49-F238E27FC236}">
                <a16:creationId xmlns:a16="http://schemas.microsoft.com/office/drawing/2014/main" id="{5A6AF3D3-0445-4BD2-8B94-8980EDEFB7A7}"/>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FE85EFB-9861-4BB7-9CFA-E0B4DE9DA372}" type="slidenum">
              <a:rPr lang="en-US" altLang="en-US"/>
              <a:pPr>
                <a:defRPr/>
              </a:pPr>
              <a:t>‹#›</a:t>
            </a:fld>
            <a:endParaRPr lang="en-US" altLang="en-US"/>
          </a:p>
        </p:txBody>
      </p:sp>
      <p:sp>
        <p:nvSpPr>
          <p:cNvPr id="9" name="Slide Image Placeholder 8">
            <a:extLst>
              <a:ext uri="{FF2B5EF4-FFF2-40B4-BE49-F238E27FC236}">
                <a16:creationId xmlns:a16="http://schemas.microsoft.com/office/drawing/2014/main" id="{78D8E721-DBE7-4579-9229-91884E33D404}"/>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12" name="Footer Placeholder 11">
            <a:extLst>
              <a:ext uri="{FF2B5EF4-FFF2-40B4-BE49-F238E27FC236}">
                <a16:creationId xmlns:a16="http://schemas.microsoft.com/office/drawing/2014/main" id="{B84F0E2F-4AE0-4464-B2D6-137DDEA6A24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13" name="Header Placeholder 12">
            <a:extLst>
              <a:ext uri="{FF2B5EF4-FFF2-40B4-BE49-F238E27FC236}">
                <a16:creationId xmlns:a16="http://schemas.microsoft.com/office/drawing/2014/main" id="{C1C4147A-B8DC-4EEE-94C1-677971F1371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a:prstGeom prst="rect">
            <a:avLst/>
          </a:prstGeo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FE85EFB-9861-4BB7-9CFA-E0B4DE9DA372}" type="slidenum">
              <a:rPr lang="en-US" altLang="en-US" smtClean="0"/>
              <a:pPr>
                <a:defRPr/>
              </a:pPr>
              <a:t>1</a:t>
            </a:fld>
            <a:endParaRPr lang="en-US" altLang="en-US"/>
          </a:p>
        </p:txBody>
      </p:sp>
    </p:spTree>
    <p:extLst>
      <p:ext uri="{BB962C8B-B14F-4D97-AF65-F5344CB8AC3E}">
        <p14:creationId xmlns:p14="http://schemas.microsoft.com/office/powerpoint/2010/main" val="1203892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84926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7">
            <a:extLst>
              <a:ext uri="{FF2B5EF4-FFF2-40B4-BE49-F238E27FC236}">
                <a16:creationId xmlns:a16="http://schemas.microsoft.com/office/drawing/2014/main" id="{74F601E8-1B61-4133-A6B8-7438C9EF8E75}"/>
              </a:ext>
            </a:extLst>
          </p:cNvPr>
          <p:cNvCxnSpPr>
            <a:cxnSpLocks noChangeShapeType="1"/>
          </p:cNvCxnSpPr>
          <p:nvPr userDrawn="1"/>
        </p:nvCxnSpPr>
        <p:spPr bwMode="auto">
          <a:xfrm>
            <a:off x="457200" y="1449388"/>
            <a:ext cx="8229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Vertical Text Placeholder 2"/>
          <p:cNvSpPr>
            <a:spLocks noGrp="1"/>
          </p:cNvSpPr>
          <p:nvPr>
            <p:ph type="body" orient="vert" idx="1"/>
          </p:nvPr>
        </p:nvSpPr>
        <p:spPr>
          <a:xfrm>
            <a:off x="457200" y="1595438"/>
            <a:ext cx="8229600" cy="4119562"/>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0605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69877"/>
            <a:ext cx="2057400" cy="5445125"/>
          </a:xfrm>
        </p:spPr>
        <p:txBody>
          <a:bodyPr vert="eaVert"/>
          <a:lstStyle>
            <a:lvl1pPr>
              <a:defRPr>
                <a:solidFill>
                  <a:schemeClr val="tx1"/>
                </a:solidFill>
              </a:defRPr>
            </a:lvl1pPr>
          </a:lstStyle>
          <a:p>
            <a:r>
              <a:rPr lang="en-US"/>
              <a:t>Click to edit Master title style</a:t>
            </a:r>
          </a:p>
        </p:txBody>
      </p:sp>
      <p:sp>
        <p:nvSpPr>
          <p:cNvPr id="3" name="Vertical Text Placeholder 2"/>
          <p:cNvSpPr>
            <a:spLocks noGrp="1"/>
          </p:cNvSpPr>
          <p:nvPr>
            <p:ph type="body" orient="vert" idx="1"/>
          </p:nvPr>
        </p:nvSpPr>
        <p:spPr>
          <a:xfrm>
            <a:off x="457200" y="269877"/>
            <a:ext cx="6019800" cy="5445125"/>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011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7">
            <a:extLst>
              <a:ext uri="{FF2B5EF4-FFF2-40B4-BE49-F238E27FC236}">
                <a16:creationId xmlns:a16="http://schemas.microsoft.com/office/drawing/2014/main" id="{C4D03116-D600-45AF-BB90-9BEC77000881}"/>
              </a:ext>
            </a:extLst>
          </p:cNvPr>
          <p:cNvCxnSpPr>
            <a:cxnSpLocks noChangeShapeType="1"/>
          </p:cNvCxnSpPr>
          <p:nvPr userDrawn="1"/>
        </p:nvCxnSpPr>
        <p:spPr bwMode="auto">
          <a:xfrm>
            <a:off x="457200" y="1449388"/>
            <a:ext cx="8229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457200" y="269875"/>
            <a:ext cx="8229600" cy="1143000"/>
          </a:xfr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4958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4018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60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623888" y="4589465"/>
            <a:ext cx="7886700" cy="1049337"/>
          </a:xfrm>
        </p:spPr>
        <p:txBody>
          <a:bodyPr/>
          <a:lstStyle>
            <a:lvl1pPr marL="0" indent="0">
              <a:buNone/>
              <a:defRPr sz="240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46040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7">
            <a:extLst>
              <a:ext uri="{FF2B5EF4-FFF2-40B4-BE49-F238E27FC236}">
                <a16:creationId xmlns:a16="http://schemas.microsoft.com/office/drawing/2014/main" id="{593FB4AD-FC17-4754-8481-4F2ED8C35FBB}"/>
              </a:ext>
            </a:extLst>
          </p:cNvPr>
          <p:cNvCxnSpPr>
            <a:cxnSpLocks noChangeShapeType="1"/>
          </p:cNvCxnSpPr>
          <p:nvPr userDrawn="1"/>
        </p:nvCxnSpPr>
        <p:spPr bwMode="auto">
          <a:xfrm>
            <a:off x="457200" y="1449388"/>
            <a:ext cx="8229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Content Placeholder 2"/>
          <p:cNvSpPr>
            <a:spLocks noGrp="1"/>
          </p:cNvSpPr>
          <p:nvPr>
            <p:ph sz="half" idx="1"/>
          </p:nvPr>
        </p:nvSpPr>
        <p:spPr>
          <a:xfrm>
            <a:off x="457200" y="1595438"/>
            <a:ext cx="4038600" cy="450056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95438"/>
            <a:ext cx="4038600" cy="450056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1166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5">
            <a:extLst>
              <a:ext uri="{FF2B5EF4-FFF2-40B4-BE49-F238E27FC236}">
                <a16:creationId xmlns:a16="http://schemas.microsoft.com/office/drawing/2014/main" id="{8BBED21F-5CE2-4616-B8DE-BE3247813013}"/>
              </a:ext>
            </a:extLst>
          </p:cNvPr>
          <p:cNvCxnSpPr>
            <a:cxnSpLocks noChangeShapeType="1"/>
          </p:cNvCxnSpPr>
          <p:nvPr userDrawn="1"/>
        </p:nvCxnSpPr>
        <p:spPr bwMode="auto">
          <a:xfrm>
            <a:off x="457200" y="1449388"/>
            <a:ext cx="8229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630238" y="365125"/>
            <a:ext cx="7886700" cy="1082675"/>
          </a:xfrm>
        </p:spPr>
        <p:txBody>
          <a:bodyPr/>
          <a:lstStyle>
            <a:lvl1pPr>
              <a:defRPr>
                <a:solidFill>
                  <a:schemeClr val="tx1"/>
                </a:solidFill>
              </a:defRPr>
            </a:lvl1pPr>
          </a:lstStyle>
          <a:p>
            <a:r>
              <a:rPr lang="en-US"/>
              <a:t>Click to edit Master title style</a:t>
            </a:r>
          </a:p>
        </p:txBody>
      </p:sp>
      <p:sp>
        <p:nvSpPr>
          <p:cNvPr id="3" name="Text Placeholder 2"/>
          <p:cNvSpPr>
            <a:spLocks noGrp="1"/>
          </p:cNvSpPr>
          <p:nvPr>
            <p:ph type="body" idx="1"/>
          </p:nvPr>
        </p:nvSpPr>
        <p:spPr>
          <a:xfrm>
            <a:off x="630239" y="1681163"/>
            <a:ext cx="386873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9" y="2505077"/>
            <a:ext cx="3868737" cy="359092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7"/>
            <a:ext cx="3887788" cy="359092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1624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7">
            <a:extLst>
              <a:ext uri="{FF2B5EF4-FFF2-40B4-BE49-F238E27FC236}">
                <a16:creationId xmlns:a16="http://schemas.microsoft.com/office/drawing/2014/main" id="{D19084FA-9375-443E-9DCD-799AC3FEE4E9}"/>
              </a:ext>
            </a:extLst>
          </p:cNvPr>
          <p:cNvCxnSpPr>
            <a:cxnSpLocks noChangeShapeType="1"/>
          </p:cNvCxnSpPr>
          <p:nvPr userDrawn="1"/>
        </p:nvCxnSpPr>
        <p:spPr bwMode="auto">
          <a:xfrm>
            <a:off x="457200" y="1449388"/>
            <a:ext cx="8229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1484418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3506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3200">
                <a:solidFill>
                  <a:schemeClr val="tx1"/>
                </a:solidFill>
              </a:defRPr>
            </a:lvl1pPr>
          </a:lstStyle>
          <a:p>
            <a:r>
              <a:rPr lang="en-US"/>
              <a:t>Click to edit Master title style</a:t>
            </a:r>
          </a:p>
        </p:txBody>
      </p:sp>
      <p:sp>
        <p:nvSpPr>
          <p:cNvPr id="3" name="Content Placeholder 2"/>
          <p:cNvSpPr>
            <a:spLocks noGrp="1"/>
          </p:cNvSpPr>
          <p:nvPr>
            <p:ph idx="1"/>
          </p:nvPr>
        </p:nvSpPr>
        <p:spPr>
          <a:xfrm>
            <a:off x="3887788" y="987427"/>
            <a:ext cx="4629150" cy="4727575"/>
          </a:xfrm>
        </p:spPr>
        <p:txBody>
          <a:bodyP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9" y="2057400"/>
            <a:ext cx="2949575" cy="3657600"/>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5754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320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3887788" y="987427"/>
            <a:ext cx="4629150" cy="4727575"/>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9" y="2057400"/>
            <a:ext cx="2949575" cy="3657600"/>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89273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8C8CE1F-9ABD-4C02-B850-1E8A201F1DAD}"/>
              </a:ext>
            </a:extLst>
          </p:cNvPr>
          <p:cNvSpPr>
            <a:spLocks noGrp="1"/>
          </p:cNvSpPr>
          <p:nvPr>
            <p:ph type="title"/>
          </p:nvPr>
        </p:nvSpPr>
        <p:spPr bwMode="auto">
          <a:xfrm>
            <a:off x="457200" y="2698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A760390-D5B2-47A2-9182-12675FB01EF3}"/>
              </a:ext>
            </a:extLst>
          </p:cNvPr>
          <p:cNvSpPr>
            <a:spLocks noGrp="1"/>
          </p:cNvSpPr>
          <p:nvPr>
            <p:ph type="body" idx="1"/>
          </p:nvPr>
        </p:nvSpPr>
        <p:spPr bwMode="auto">
          <a:xfrm>
            <a:off x="457200" y="1595438"/>
            <a:ext cx="822960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0"/>
            <a:r>
              <a:rPr lang="en-US" altLang="en-US"/>
              <a:t>Second level</a:t>
            </a:r>
          </a:p>
          <a:p>
            <a:pPr lvl="0"/>
            <a:r>
              <a:rPr lang="en-US" altLang="en-US"/>
              <a:t>Third level</a:t>
            </a:r>
          </a:p>
          <a:p>
            <a:pPr lvl="0"/>
            <a:r>
              <a:rPr lang="en-US" altLang="en-US"/>
              <a:t>Fourth level</a:t>
            </a:r>
          </a:p>
          <a:p>
            <a:pPr lvl="0"/>
            <a:r>
              <a:rPr lang="en-US" altLang="en-US"/>
              <a:t>Fifth level</a:t>
            </a:r>
          </a:p>
        </p:txBody>
      </p:sp>
      <p:sp>
        <p:nvSpPr>
          <p:cNvPr id="5" name="TextBox 6">
            <a:extLst>
              <a:ext uri="{FF2B5EF4-FFF2-40B4-BE49-F238E27FC236}">
                <a16:creationId xmlns:a16="http://schemas.microsoft.com/office/drawing/2014/main" id="{1BE94CDE-1656-469C-99F3-DE7C3FC81664}"/>
              </a:ext>
            </a:extLst>
          </p:cNvPr>
          <p:cNvSpPr txBox="1">
            <a:spLocks noChangeArrowheads="1"/>
          </p:cNvSpPr>
          <p:nvPr userDrawn="1"/>
        </p:nvSpPr>
        <p:spPr bwMode="auto">
          <a:xfrm>
            <a:off x="228600" y="6172200"/>
            <a:ext cx="1524000" cy="5238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sz="2800" i="1" dirty="0">
                <a:solidFill>
                  <a:srgbClr val="FF0000"/>
                </a:solidFill>
                <a:latin typeface="Brush Script MT" panose="03060802040406070304" pitchFamily="66" charset="0"/>
              </a:rPr>
              <a:t>CassBeth</a:t>
            </a:r>
          </a:p>
        </p:txBody>
      </p:sp>
    </p:spTree>
  </p:cSld>
  <p:clrMap bg1="lt1" tx1="dk1" bg2="lt2" tx2="dk2" accent1="accent1" accent2="accent2" accent3="accent3" accent4="accent4" accent5="accent5" accent6="accent6" hlink="hlink" folHlink="folHlink"/>
  <p:sldLayoutIdLst>
    <p:sldLayoutId id="2147483937" r:id="rId1"/>
    <p:sldLayoutId id="2147483943" r:id="rId2"/>
    <p:sldLayoutId id="2147483938" r:id="rId3"/>
    <p:sldLayoutId id="2147483944" r:id="rId4"/>
    <p:sldLayoutId id="2147483945" r:id="rId5"/>
    <p:sldLayoutId id="2147483946" r:id="rId6"/>
    <p:sldLayoutId id="2147483939" r:id="rId7"/>
    <p:sldLayoutId id="2147483940" r:id="rId8"/>
    <p:sldLayoutId id="2147483941" r:id="rId9"/>
    <p:sldLayoutId id="2147483947" r:id="rId10"/>
    <p:sldLayoutId id="214748394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anose="02020603050405020304" pitchFamily="18" charset="0"/>
        </a:defRPr>
      </a:lvl2pPr>
      <a:lvl3pPr algn="ctr" rtl="0" eaLnBrk="0" fontAlgn="base" hangingPunct="0">
        <a:spcBef>
          <a:spcPct val="0"/>
        </a:spcBef>
        <a:spcAft>
          <a:spcPct val="0"/>
        </a:spcAft>
        <a:defRPr sz="4400">
          <a:solidFill>
            <a:schemeClr val="tx1"/>
          </a:solidFill>
          <a:latin typeface="Times New Roman" panose="02020603050405020304" pitchFamily="18" charset="0"/>
        </a:defRPr>
      </a:lvl3pPr>
      <a:lvl4pPr algn="ctr" rtl="0" eaLnBrk="0" fontAlgn="base" hangingPunct="0">
        <a:spcBef>
          <a:spcPct val="0"/>
        </a:spcBef>
        <a:spcAft>
          <a:spcPct val="0"/>
        </a:spcAft>
        <a:defRPr sz="4400">
          <a:solidFill>
            <a:schemeClr val="tx1"/>
          </a:solidFill>
          <a:latin typeface="Times New Roman" panose="02020603050405020304" pitchFamily="18" charset="0"/>
        </a:defRPr>
      </a:lvl4pPr>
      <a:lvl5pPr algn="ctr" rtl="0" eaLnBrk="0" fontAlgn="base" hangingPunct="0">
        <a:spcBef>
          <a:spcPct val="0"/>
        </a:spcBef>
        <a:spcAft>
          <a:spcPct val="0"/>
        </a:spcAft>
        <a:defRPr sz="4400">
          <a:solidFill>
            <a:schemeClr val="tx1"/>
          </a:solidFill>
          <a:latin typeface="Times New Roman" panose="02020603050405020304" pitchFamily="18" charset="0"/>
        </a:defRPr>
      </a:lvl5pPr>
      <a:lvl6pPr marL="457200" algn="ctr" rtl="0" eaLnBrk="0" fontAlgn="base" hangingPunct="0">
        <a:spcBef>
          <a:spcPct val="0"/>
        </a:spcBef>
        <a:spcAft>
          <a:spcPct val="0"/>
        </a:spcAft>
        <a:defRPr sz="4400">
          <a:solidFill>
            <a:schemeClr val="bg1"/>
          </a:solidFill>
          <a:latin typeface="Times New Roman" panose="02020603050405020304" pitchFamily="18" charset="0"/>
        </a:defRPr>
      </a:lvl6pPr>
      <a:lvl7pPr marL="914400" algn="ctr" rtl="0" eaLnBrk="0" fontAlgn="base" hangingPunct="0">
        <a:spcBef>
          <a:spcPct val="0"/>
        </a:spcBef>
        <a:spcAft>
          <a:spcPct val="0"/>
        </a:spcAft>
        <a:defRPr sz="4400">
          <a:solidFill>
            <a:schemeClr val="bg1"/>
          </a:solidFill>
          <a:latin typeface="Times New Roman" panose="02020603050405020304" pitchFamily="18" charset="0"/>
        </a:defRPr>
      </a:lvl7pPr>
      <a:lvl8pPr marL="1371600" algn="ctr" rtl="0" eaLnBrk="0" fontAlgn="base" hangingPunct="0">
        <a:spcBef>
          <a:spcPct val="0"/>
        </a:spcBef>
        <a:spcAft>
          <a:spcPct val="0"/>
        </a:spcAft>
        <a:defRPr sz="4400">
          <a:solidFill>
            <a:schemeClr val="bg1"/>
          </a:solidFill>
          <a:latin typeface="Times New Roman" panose="02020603050405020304" pitchFamily="18" charset="0"/>
        </a:defRPr>
      </a:lvl8pPr>
      <a:lvl9pPr marL="1828800" algn="ctr" rtl="0" eaLnBrk="0" fontAlgn="base" hangingPunct="0">
        <a:spcBef>
          <a:spcPct val="0"/>
        </a:spcBef>
        <a:spcAft>
          <a:spcPct val="0"/>
        </a:spcAft>
        <a:defRPr sz="4400">
          <a:solidFill>
            <a:schemeClr val="bg1"/>
          </a:solidFill>
          <a:latin typeface="Times New Roman" panose="02020603050405020304"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bg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bg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bg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cassbeth.com/cleanairbuilding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assbeth.com/cleanairbuildings/index.html" TargetMode="External"/><Relationship Id="rId7" Type="http://schemas.openxmlformats.org/officeDocument/2006/relationships/image" Target="../media/image4.jpeg"/><Relationship Id="rId2" Type="http://schemas.openxmlformats.org/officeDocument/2006/relationships/hyperlink" Target="https://www.cassbeth.com/covid-19/faq.html" TargetMode="External"/><Relationship Id="rId1" Type="http://schemas.openxmlformats.org/officeDocument/2006/relationships/slideLayout" Target="../slideLayouts/slideLayout2.xml"/><Relationship Id="rId6" Type="http://schemas.openxmlformats.org/officeDocument/2006/relationships/hyperlink" Target="mailto:walter.sobkiw@drexel.edu" TargetMode="External"/><Relationship Id="rId5" Type="http://schemas.openxmlformats.org/officeDocument/2006/relationships/hyperlink" Target="mailto:walt@cassbeth.com" TargetMode="External"/><Relationship Id="rId4" Type="http://schemas.openxmlformats.org/officeDocument/2006/relationships/hyperlink" Target="https://www.cassbeth.com/covid-19/inde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BAF5BB9E-1B58-40C8-BCA9-42199C682826}"/>
              </a:ext>
            </a:extLst>
          </p:cNvPr>
          <p:cNvSpPr>
            <a:spLocks noGrp="1"/>
          </p:cNvSpPr>
          <p:nvPr>
            <p:ph type="ctrTitle" idx="4294967295"/>
          </p:nvPr>
        </p:nvSpPr>
        <p:spPr>
          <a:xfrm>
            <a:off x="685800" y="838200"/>
            <a:ext cx="7772400" cy="2762250"/>
          </a:xfrm>
        </p:spPr>
        <p:txBody>
          <a:bodyPr/>
          <a:lstStyle/>
          <a:p>
            <a:pPr eaLnBrk="1" hangingPunct="1"/>
            <a:r>
              <a:rPr lang="en-US" altLang="en-US" dirty="0"/>
              <a:t>Building Ventilation </a:t>
            </a:r>
            <a:br>
              <a:rPr lang="en-US" altLang="en-US" dirty="0"/>
            </a:br>
            <a:r>
              <a:rPr lang="en-US" altLang="en-US" dirty="0"/>
              <a:t>In The Age Of Contagions</a:t>
            </a:r>
          </a:p>
        </p:txBody>
      </p:sp>
      <p:sp>
        <p:nvSpPr>
          <p:cNvPr id="8195" name="Subtitle 2">
            <a:extLst>
              <a:ext uri="{FF2B5EF4-FFF2-40B4-BE49-F238E27FC236}">
                <a16:creationId xmlns:a16="http://schemas.microsoft.com/office/drawing/2014/main" id="{E4E181E5-1CC6-406E-B907-04577AF62D16}"/>
              </a:ext>
            </a:extLst>
          </p:cNvPr>
          <p:cNvSpPr>
            <a:spLocks noGrp="1"/>
          </p:cNvSpPr>
          <p:nvPr>
            <p:ph type="subTitle" idx="4294967295"/>
          </p:nvPr>
        </p:nvSpPr>
        <p:spPr>
          <a:xfrm>
            <a:off x="685800" y="3886200"/>
            <a:ext cx="7772400" cy="2209800"/>
          </a:xfrm>
          <a:solidFill>
            <a:schemeClr val="bg1"/>
          </a:solidFill>
        </p:spPr>
        <p:txBody>
          <a:bodyPr/>
          <a:lstStyle/>
          <a:p>
            <a:pPr marL="0" indent="0" algn="ctr" eaLnBrk="1" hangingPunct="1">
              <a:buFont typeface="Arial" panose="020B0604020202020204" pitchFamily="34" charset="0"/>
              <a:buNone/>
            </a:pPr>
            <a:r>
              <a:rPr lang="en-US" altLang="en-US" sz="2400" dirty="0"/>
              <a:t>Walter Sobkiw</a:t>
            </a:r>
          </a:p>
          <a:p>
            <a:pPr marL="0" indent="0" algn="ctr" eaLnBrk="1" hangingPunct="1">
              <a:buFont typeface="Arial" panose="020B0604020202020204" pitchFamily="34" charset="0"/>
              <a:buNone/>
            </a:pPr>
            <a:r>
              <a:rPr lang="en-US" altLang="en-US" sz="2400" dirty="0"/>
              <a:t>May 10, 2022</a:t>
            </a:r>
          </a:p>
          <a:p>
            <a:pPr marL="0" indent="0" algn="just" eaLnBrk="1" hangingPunct="1">
              <a:buNone/>
            </a:pPr>
            <a:endParaRPr lang="en-US" alt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AD6AA-C55A-45A5-9B3B-0FC49854C22A}"/>
              </a:ext>
            </a:extLst>
          </p:cNvPr>
          <p:cNvSpPr>
            <a:spLocks noGrp="1"/>
          </p:cNvSpPr>
          <p:nvPr>
            <p:ph type="title"/>
          </p:nvPr>
        </p:nvSpPr>
        <p:spPr/>
        <p:txBody>
          <a:bodyPr/>
          <a:lstStyle/>
          <a:p>
            <a:r>
              <a:rPr lang="en-US" dirty="0"/>
              <a:t>What have facility managers done?</a:t>
            </a:r>
          </a:p>
        </p:txBody>
      </p:sp>
      <p:sp>
        <p:nvSpPr>
          <p:cNvPr id="3" name="Content Placeholder 2">
            <a:extLst>
              <a:ext uri="{FF2B5EF4-FFF2-40B4-BE49-F238E27FC236}">
                <a16:creationId xmlns:a16="http://schemas.microsoft.com/office/drawing/2014/main" id="{5A2A86E3-D8B3-4108-BFF5-3448017B25F9}"/>
              </a:ext>
            </a:extLst>
          </p:cNvPr>
          <p:cNvSpPr>
            <a:spLocks noGrp="1"/>
          </p:cNvSpPr>
          <p:nvPr>
            <p:ph idx="1"/>
          </p:nvPr>
        </p:nvSpPr>
        <p:spPr/>
        <p:txBody>
          <a:bodyPr/>
          <a:lstStyle/>
          <a:p>
            <a:r>
              <a:rPr lang="en-US" sz="2800" dirty="0"/>
              <a:t>Hawaiian airlines ventilation performance level is 20 ACH and they posted it for all passengers to see on their entertainment screens</a:t>
            </a:r>
          </a:p>
          <a:p>
            <a:r>
              <a:rPr lang="en-US" sz="2800" dirty="0"/>
              <a:t>Philadelphia restaurant program is 15 ACH and 106 restaurants participated</a:t>
            </a:r>
          </a:p>
          <a:p>
            <a:r>
              <a:rPr lang="en-US" sz="2800" dirty="0"/>
              <a:t>There is a public database with hundreds of facilities showing what they have done</a:t>
            </a:r>
          </a:p>
          <a:p>
            <a:endParaRPr lang="en-US" sz="2800" dirty="0"/>
          </a:p>
          <a:p>
            <a:pPr marL="0" indent="0" algn="ctr">
              <a:buNone/>
            </a:pPr>
            <a:r>
              <a:rPr lang="en-US" sz="2400" dirty="0">
                <a:hlinkClick r:id="rId2"/>
              </a:rPr>
              <a:t>https://www.cassbeth.com/cleanairbuildings/index.html</a:t>
            </a:r>
            <a:endParaRPr lang="en-US" sz="2400" dirty="0"/>
          </a:p>
          <a:p>
            <a:endParaRPr lang="en-US" sz="2800" dirty="0"/>
          </a:p>
        </p:txBody>
      </p:sp>
    </p:spTree>
    <p:extLst>
      <p:ext uri="{BB962C8B-B14F-4D97-AF65-F5344CB8AC3E}">
        <p14:creationId xmlns:p14="http://schemas.microsoft.com/office/powerpoint/2010/main" val="2279545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EF35A-4CE0-44C6-BCE8-00884EE33F71}"/>
              </a:ext>
            </a:extLst>
          </p:cNvPr>
          <p:cNvSpPr>
            <a:spLocks noGrp="1"/>
          </p:cNvSpPr>
          <p:nvPr>
            <p:ph type="title"/>
          </p:nvPr>
        </p:nvSpPr>
        <p:spPr/>
        <p:txBody>
          <a:bodyPr/>
          <a:lstStyle/>
          <a:p>
            <a:r>
              <a:rPr lang="en-US" dirty="0"/>
              <a:t>What Must Happen</a:t>
            </a:r>
          </a:p>
        </p:txBody>
      </p:sp>
      <p:sp>
        <p:nvSpPr>
          <p:cNvPr id="3" name="Content Placeholder 2">
            <a:extLst>
              <a:ext uri="{FF2B5EF4-FFF2-40B4-BE49-F238E27FC236}">
                <a16:creationId xmlns:a16="http://schemas.microsoft.com/office/drawing/2014/main" id="{224CE0EE-4EEB-4F39-AC89-393F13923C5E}"/>
              </a:ext>
            </a:extLst>
          </p:cNvPr>
          <p:cNvSpPr>
            <a:spLocks noGrp="1"/>
          </p:cNvSpPr>
          <p:nvPr>
            <p:ph idx="1"/>
          </p:nvPr>
        </p:nvSpPr>
        <p:spPr/>
        <p:txBody>
          <a:bodyPr/>
          <a:lstStyle/>
          <a:p>
            <a:pPr marL="0" indent="0" algn="ctr">
              <a:buNone/>
            </a:pPr>
            <a:endParaRPr lang="en-US" sz="3600" dirty="0"/>
          </a:p>
          <a:p>
            <a:pPr marL="0" indent="0" algn="ctr">
              <a:buNone/>
            </a:pPr>
            <a:r>
              <a:rPr lang="en-US" sz="3600" dirty="0"/>
              <a:t>Facility managers should post their ventilation rates in terms of ACH in all spaces and as a summary for the whole building.</a:t>
            </a:r>
          </a:p>
        </p:txBody>
      </p:sp>
    </p:spTree>
    <p:extLst>
      <p:ext uri="{BB962C8B-B14F-4D97-AF65-F5344CB8AC3E}">
        <p14:creationId xmlns:p14="http://schemas.microsoft.com/office/powerpoint/2010/main" val="2166625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35357-8923-4008-8E93-DBF68C4355EB}"/>
              </a:ext>
            </a:extLst>
          </p:cNvPr>
          <p:cNvSpPr>
            <a:spLocks noGrp="1"/>
          </p:cNvSpPr>
          <p:nvPr>
            <p:ph type="title"/>
          </p:nvPr>
        </p:nvSpPr>
        <p:spPr/>
        <p:txBody>
          <a:bodyPr/>
          <a:lstStyle/>
          <a:p>
            <a:r>
              <a:rPr lang="en-US" dirty="0"/>
              <a:t>What is the future</a:t>
            </a:r>
          </a:p>
        </p:txBody>
      </p:sp>
      <p:sp>
        <p:nvSpPr>
          <p:cNvPr id="3" name="Content Placeholder 2">
            <a:extLst>
              <a:ext uri="{FF2B5EF4-FFF2-40B4-BE49-F238E27FC236}">
                <a16:creationId xmlns:a16="http://schemas.microsoft.com/office/drawing/2014/main" id="{9C77196C-BED2-4ACE-824D-F5819896223D}"/>
              </a:ext>
            </a:extLst>
          </p:cNvPr>
          <p:cNvSpPr>
            <a:spLocks noGrp="1"/>
          </p:cNvSpPr>
          <p:nvPr>
            <p:ph idx="1"/>
          </p:nvPr>
        </p:nvSpPr>
        <p:spPr/>
        <p:txBody>
          <a:bodyPr/>
          <a:lstStyle/>
          <a:p>
            <a:r>
              <a:rPr lang="en-US" dirty="0"/>
              <a:t>Building codes will change because there will be no choice</a:t>
            </a:r>
          </a:p>
          <a:p>
            <a:r>
              <a:rPr lang="en-US" dirty="0"/>
              <a:t>Certificates of occupancy will include ventilation performance levels as ACH </a:t>
            </a:r>
          </a:p>
        </p:txBody>
      </p:sp>
    </p:spTree>
    <p:extLst>
      <p:ext uri="{BB962C8B-B14F-4D97-AF65-F5344CB8AC3E}">
        <p14:creationId xmlns:p14="http://schemas.microsoft.com/office/powerpoint/2010/main" val="3713444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E296B-939D-48B1-B17A-1CC73990F649}"/>
              </a:ext>
            </a:extLst>
          </p:cNvPr>
          <p:cNvSpPr>
            <a:spLocks noGrp="1"/>
          </p:cNvSpPr>
          <p:nvPr>
            <p:ph type="title"/>
          </p:nvPr>
        </p:nvSpPr>
        <p:spPr/>
        <p:txBody>
          <a:bodyPr/>
          <a:lstStyle/>
          <a:p>
            <a:r>
              <a:rPr lang="en-US" dirty="0"/>
              <a:t>Ventilation Approaches</a:t>
            </a:r>
          </a:p>
        </p:txBody>
      </p:sp>
      <p:sp>
        <p:nvSpPr>
          <p:cNvPr id="3" name="Content Placeholder 2">
            <a:extLst>
              <a:ext uri="{FF2B5EF4-FFF2-40B4-BE49-F238E27FC236}">
                <a16:creationId xmlns:a16="http://schemas.microsoft.com/office/drawing/2014/main" id="{2E99529E-F753-4122-BF22-5A7C36396093}"/>
              </a:ext>
            </a:extLst>
          </p:cNvPr>
          <p:cNvSpPr>
            <a:spLocks noGrp="1"/>
          </p:cNvSpPr>
          <p:nvPr>
            <p:ph idx="1"/>
          </p:nvPr>
        </p:nvSpPr>
        <p:spPr/>
        <p:txBody>
          <a:bodyPr/>
          <a:lstStyle/>
          <a:p>
            <a:r>
              <a:rPr lang="en-US" dirty="0"/>
              <a:t>Natural</a:t>
            </a:r>
          </a:p>
          <a:p>
            <a:r>
              <a:rPr lang="en-US" dirty="0"/>
              <a:t>HVAC – Heating Ventilation &amp; Cooling</a:t>
            </a:r>
          </a:p>
          <a:p>
            <a:r>
              <a:rPr lang="en-US" dirty="0"/>
              <a:t>Exhaust Fans</a:t>
            </a:r>
          </a:p>
          <a:p>
            <a:r>
              <a:rPr lang="en-US" dirty="0"/>
              <a:t>Ceiling Level UV Lights</a:t>
            </a:r>
          </a:p>
          <a:p>
            <a:r>
              <a:rPr lang="en-US" dirty="0"/>
              <a:t>Far UV 222 Lights</a:t>
            </a:r>
          </a:p>
          <a:p>
            <a:r>
              <a:rPr lang="en-US" dirty="0"/>
              <a:t>Room sanitizers are too small for most public rooms, may be okay for small 1 person office</a:t>
            </a:r>
          </a:p>
        </p:txBody>
      </p:sp>
    </p:spTree>
    <p:extLst>
      <p:ext uri="{BB962C8B-B14F-4D97-AF65-F5344CB8AC3E}">
        <p14:creationId xmlns:p14="http://schemas.microsoft.com/office/powerpoint/2010/main" val="210105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9A972-D98C-4545-8CED-D182D8413535}"/>
              </a:ext>
            </a:extLst>
          </p:cNvPr>
          <p:cNvSpPr>
            <a:spLocks noGrp="1"/>
          </p:cNvSpPr>
          <p:nvPr>
            <p:ph type="title"/>
          </p:nvPr>
        </p:nvSpPr>
        <p:spPr/>
        <p:txBody>
          <a:bodyPr/>
          <a:lstStyle/>
          <a:p>
            <a:r>
              <a:rPr lang="en-US" dirty="0"/>
              <a:t>What About The Home</a:t>
            </a:r>
          </a:p>
        </p:txBody>
      </p:sp>
      <p:sp>
        <p:nvSpPr>
          <p:cNvPr id="3" name="Content Placeholder 2">
            <a:extLst>
              <a:ext uri="{FF2B5EF4-FFF2-40B4-BE49-F238E27FC236}">
                <a16:creationId xmlns:a16="http://schemas.microsoft.com/office/drawing/2014/main" id="{B49ECC9A-0667-4ED4-B90C-5135A53C3B94}"/>
              </a:ext>
            </a:extLst>
          </p:cNvPr>
          <p:cNvSpPr>
            <a:spLocks noGrp="1"/>
          </p:cNvSpPr>
          <p:nvPr>
            <p:ph idx="1"/>
          </p:nvPr>
        </p:nvSpPr>
        <p:spPr/>
        <p:txBody>
          <a:bodyPr/>
          <a:lstStyle/>
          <a:p>
            <a:r>
              <a:rPr lang="en-US" dirty="0"/>
              <a:t>Turn on the HVAC fan when guests arrive and turn it off when they leave</a:t>
            </a:r>
          </a:p>
          <a:p>
            <a:endParaRPr lang="en-US" dirty="0"/>
          </a:p>
          <a:p>
            <a:pPr marL="0" indent="0" algn="ctr">
              <a:buNone/>
            </a:pPr>
            <a:r>
              <a:rPr lang="en-US" dirty="0"/>
              <a:t>What about costs?</a:t>
            </a:r>
          </a:p>
          <a:p>
            <a:r>
              <a:rPr lang="en-US" dirty="0"/>
              <a:t>Typical home fan motor takes the equivalent power of 1 to 3, 100-watt lightbulbs</a:t>
            </a:r>
          </a:p>
        </p:txBody>
      </p:sp>
    </p:spTree>
    <p:extLst>
      <p:ext uri="{BB962C8B-B14F-4D97-AF65-F5344CB8AC3E}">
        <p14:creationId xmlns:p14="http://schemas.microsoft.com/office/powerpoint/2010/main" val="137884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06268-CCDB-4DC7-83BD-D6B2D588CBE0}"/>
              </a:ext>
            </a:extLst>
          </p:cNvPr>
          <p:cNvSpPr>
            <a:spLocks noGrp="1"/>
          </p:cNvSpPr>
          <p:nvPr>
            <p:ph type="title"/>
          </p:nvPr>
        </p:nvSpPr>
        <p:spPr/>
        <p:txBody>
          <a:bodyPr/>
          <a:lstStyle/>
          <a:p>
            <a:r>
              <a:rPr lang="en-US" sz="4000" dirty="0"/>
              <a:t>Commercial Facility Costs</a:t>
            </a:r>
          </a:p>
        </p:txBody>
      </p:sp>
      <p:sp>
        <p:nvSpPr>
          <p:cNvPr id="3" name="Content Placeholder 2">
            <a:extLst>
              <a:ext uri="{FF2B5EF4-FFF2-40B4-BE49-F238E27FC236}">
                <a16:creationId xmlns:a16="http://schemas.microsoft.com/office/drawing/2014/main" id="{52C96894-02D2-4C0C-8449-8D85297A1E2E}"/>
              </a:ext>
            </a:extLst>
          </p:cNvPr>
          <p:cNvSpPr>
            <a:spLocks noGrp="1"/>
          </p:cNvSpPr>
          <p:nvPr>
            <p:ph idx="1"/>
          </p:nvPr>
        </p:nvSpPr>
        <p:spPr/>
        <p:txBody>
          <a:bodyPr/>
          <a:lstStyle/>
          <a:p>
            <a:r>
              <a:rPr lang="en-US" sz="2400" dirty="0"/>
              <a:t>Must turn on ventilation system 1 hour before and after the public arrives and leaves</a:t>
            </a:r>
          </a:p>
          <a:p>
            <a:r>
              <a:rPr lang="en-US" sz="2400" dirty="0"/>
              <a:t>Most commercial facilities are not on demand systems and the fans run all the time, no cost impacts</a:t>
            </a:r>
          </a:p>
          <a:p>
            <a:pPr lvl="1"/>
            <a:r>
              <a:rPr lang="en-US" sz="2000" dirty="0"/>
              <a:t>However, there are serious maintenance issues</a:t>
            </a:r>
          </a:p>
          <a:p>
            <a:pPr lvl="1"/>
            <a:r>
              <a:rPr lang="en-US" sz="2000" dirty="0"/>
              <a:t>That is why the ACH levels must be determined and posted</a:t>
            </a:r>
          </a:p>
          <a:p>
            <a:r>
              <a:rPr lang="en-US" sz="2400" dirty="0"/>
              <a:t>Facilities using on demand systems, some cost impacts</a:t>
            </a:r>
          </a:p>
          <a:p>
            <a:pPr lvl="1"/>
            <a:r>
              <a:rPr lang="en-US" sz="2000" dirty="0"/>
              <a:t>They are negligible because the fans take little power once compared to heating and cooling</a:t>
            </a:r>
          </a:p>
          <a:p>
            <a:pPr lvl="1"/>
            <a:r>
              <a:rPr lang="en-US" sz="2000" dirty="0"/>
              <a:t>Instead of using the HVAC or exhaust fans they can install ceiling level UV or far UV 222 systems, which will run at about 10% of the mechanical motors</a:t>
            </a:r>
          </a:p>
          <a:p>
            <a:endParaRPr lang="en-US" sz="2400" dirty="0"/>
          </a:p>
        </p:txBody>
      </p:sp>
    </p:spTree>
    <p:extLst>
      <p:ext uri="{BB962C8B-B14F-4D97-AF65-F5344CB8AC3E}">
        <p14:creationId xmlns:p14="http://schemas.microsoft.com/office/powerpoint/2010/main" val="4027298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0CA28-0DEF-49AA-8D9B-DC920750F7AC}"/>
              </a:ext>
            </a:extLst>
          </p:cNvPr>
          <p:cNvSpPr>
            <a:spLocks noGrp="1"/>
          </p:cNvSpPr>
          <p:nvPr>
            <p:ph type="title"/>
          </p:nvPr>
        </p:nvSpPr>
        <p:spPr/>
        <p:txBody>
          <a:bodyPr/>
          <a:lstStyle/>
          <a:p>
            <a:r>
              <a:rPr lang="en-US" sz="3600" dirty="0"/>
              <a:t>Where do ACH standards </a:t>
            </a:r>
            <a:br>
              <a:rPr lang="en-US" sz="3600" dirty="0"/>
            </a:br>
            <a:r>
              <a:rPr lang="en-US" sz="3600" dirty="0"/>
              <a:t>and guidelines come from?</a:t>
            </a:r>
          </a:p>
        </p:txBody>
      </p:sp>
      <p:sp>
        <p:nvSpPr>
          <p:cNvPr id="3" name="Content Placeholder 2">
            <a:extLst>
              <a:ext uri="{FF2B5EF4-FFF2-40B4-BE49-F238E27FC236}">
                <a16:creationId xmlns:a16="http://schemas.microsoft.com/office/drawing/2014/main" id="{5BBF27B4-7DB2-4246-8811-C6E02B7B4148}"/>
              </a:ext>
            </a:extLst>
          </p:cNvPr>
          <p:cNvSpPr>
            <a:spLocks noGrp="1"/>
          </p:cNvSpPr>
          <p:nvPr>
            <p:ph idx="1"/>
          </p:nvPr>
        </p:nvSpPr>
        <p:spPr/>
        <p:txBody>
          <a:bodyPr/>
          <a:lstStyle/>
          <a:p>
            <a:r>
              <a:rPr lang="en-US" sz="2400" dirty="0"/>
              <a:t>ASHRAE</a:t>
            </a:r>
          </a:p>
          <a:p>
            <a:r>
              <a:rPr lang="en-US" sz="2400" dirty="0"/>
              <a:t>CDC</a:t>
            </a:r>
          </a:p>
          <a:p>
            <a:r>
              <a:rPr lang="en-US" sz="2400" dirty="0"/>
              <a:t>Department of Defense via DOD standards </a:t>
            </a:r>
          </a:p>
          <a:p>
            <a:r>
              <a:rPr lang="en-US" sz="2400" dirty="0"/>
              <a:t>ISO</a:t>
            </a:r>
          </a:p>
          <a:p>
            <a:r>
              <a:rPr lang="en-US" sz="2400" dirty="0"/>
              <a:t>Others</a:t>
            </a:r>
          </a:p>
          <a:p>
            <a:endParaRPr lang="en-US" sz="2400" dirty="0"/>
          </a:p>
          <a:p>
            <a:endParaRPr lang="en-US" sz="2400" dirty="0"/>
          </a:p>
          <a:p>
            <a:pPr marL="0" indent="0" algn="ctr">
              <a:buNone/>
            </a:pPr>
            <a:r>
              <a:rPr lang="en-US" sz="2400" b="1" dirty="0"/>
              <a:t>Most of the ACH levels are based on comfort except for when airborne contagion mitigation is required in hospitals</a:t>
            </a:r>
          </a:p>
        </p:txBody>
      </p:sp>
    </p:spTree>
    <p:extLst>
      <p:ext uri="{BB962C8B-B14F-4D97-AF65-F5344CB8AC3E}">
        <p14:creationId xmlns:p14="http://schemas.microsoft.com/office/powerpoint/2010/main" val="1579667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597A3A16-3965-4A2D-80BE-D52609E06561}"/>
              </a:ext>
            </a:extLst>
          </p:cNvPr>
          <p:cNvSpPr>
            <a:spLocks noGrp="1"/>
          </p:cNvSpPr>
          <p:nvPr>
            <p:ph type="title"/>
          </p:nvPr>
        </p:nvSpPr>
        <p:spPr/>
        <p:txBody>
          <a:bodyPr/>
          <a:lstStyle/>
          <a:p>
            <a:r>
              <a:rPr lang="en-US" altLang="en-US" dirty="0"/>
              <a:t>ACH Standards &amp; Guidelines</a:t>
            </a:r>
          </a:p>
        </p:txBody>
      </p:sp>
      <p:graphicFrame>
        <p:nvGraphicFramePr>
          <p:cNvPr id="4" name="Table 3">
            <a:extLst>
              <a:ext uri="{FF2B5EF4-FFF2-40B4-BE49-F238E27FC236}">
                <a16:creationId xmlns:a16="http://schemas.microsoft.com/office/drawing/2014/main" id="{D2BA0B3F-BB99-4692-9EF8-B4CE238346ED}"/>
              </a:ext>
            </a:extLst>
          </p:cNvPr>
          <p:cNvGraphicFramePr>
            <a:graphicFrameLocks noGrp="1"/>
          </p:cNvGraphicFramePr>
          <p:nvPr>
            <p:extLst>
              <p:ext uri="{D42A27DB-BD31-4B8C-83A1-F6EECF244321}">
                <p14:modId xmlns:p14="http://schemas.microsoft.com/office/powerpoint/2010/main" val="3290960151"/>
              </p:ext>
            </p:extLst>
          </p:nvPr>
        </p:nvGraphicFramePr>
        <p:xfrm>
          <a:off x="457200" y="1905000"/>
          <a:ext cx="8229599" cy="3764350"/>
        </p:xfrm>
        <a:graphic>
          <a:graphicData uri="http://schemas.openxmlformats.org/drawingml/2006/table">
            <a:tbl>
              <a:tblPr>
                <a:tableStyleId>{2D5ABB26-0587-4C30-8999-92F81FD0307C}</a:tableStyleId>
              </a:tblPr>
              <a:tblGrid>
                <a:gridCol w="2114025">
                  <a:extLst>
                    <a:ext uri="{9D8B030D-6E8A-4147-A177-3AD203B41FA5}">
                      <a16:colId xmlns:a16="http://schemas.microsoft.com/office/drawing/2014/main" val="20000"/>
                    </a:ext>
                  </a:extLst>
                </a:gridCol>
                <a:gridCol w="604007">
                  <a:extLst>
                    <a:ext uri="{9D8B030D-6E8A-4147-A177-3AD203B41FA5}">
                      <a16:colId xmlns:a16="http://schemas.microsoft.com/office/drawing/2014/main" val="20001"/>
                    </a:ext>
                  </a:extLst>
                </a:gridCol>
                <a:gridCol w="755009">
                  <a:extLst>
                    <a:ext uri="{9D8B030D-6E8A-4147-A177-3AD203B41FA5}">
                      <a16:colId xmlns:a16="http://schemas.microsoft.com/office/drawing/2014/main" val="20002"/>
                    </a:ext>
                  </a:extLst>
                </a:gridCol>
                <a:gridCol w="946559">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1371599">
                  <a:extLst>
                    <a:ext uri="{9D8B030D-6E8A-4147-A177-3AD203B41FA5}">
                      <a16:colId xmlns:a16="http://schemas.microsoft.com/office/drawing/2014/main" val="20007"/>
                    </a:ext>
                  </a:extLst>
                </a:gridCol>
              </a:tblGrid>
              <a:tr h="624785">
                <a:tc>
                  <a:txBody>
                    <a:bodyPr/>
                    <a:lstStyle/>
                    <a:p>
                      <a:r>
                        <a:rPr lang="en-US" sz="2000" b="1" dirty="0"/>
                        <a:t>Area</a:t>
                      </a:r>
                      <a:endParaRPr lang="en-US" sz="2000" dirty="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a:t>ACH</a:t>
                      </a:r>
                      <a:br>
                        <a:rPr lang="en-US" sz="2000" b="1" dirty="0"/>
                      </a:br>
                      <a:r>
                        <a:rPr lang="en-US" sz="2000" b="1" dirty="0"/>
                        <a:t>min</a:t>
                      </a:r>
                      <a:endParaRPr lang="en-US" sz="2000" dirty="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a:t>ACH</a:t>
                      </a:r>
                      <a:br>
                        <a:rPr lang="en-US" sz="2000" b="1" dirty="0"/>
                      </a:br>
                      <a:r>
                        <a:rPr lang="en-US" sz="2000" b="1" dirty="0"/>
                        <a:t>max</a:t>
                      </a:r>
                      <a:endParaRPr lang="en-US" sz="2000" dirty="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a:t>Source</a:t>
                      </a:r>
                      <a:endParaRPr lang="en-US" sz="200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Area</a:t>
                      </a:r>
                      <a:endParaRPr lang="en-US" sz="2000" dirty="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a:t>ACH</a:t>
                      </a:r>
                      <a:br>
                        <a:rPr lang="en-US" sz="2000" b="1" dirty="0"/>
                      </a:br>
                      <a:r>
                        <a:rPr lang="en-US" sz="2000" b="1" dirty="0"/>
                        <a:t>min</a:t>
                      </a:r>
                      <a:endParaRPr lang="en-US" sz="2000" dirty="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ACH</a:t>
                      </a:r>
                      <a:br>
                        <a:rPr lang="en-US" sz="2000" b="1" dirty="0"/>
                      </a:br>
                      <a:r>
                        <a:rPr lang="en-US" sz="2000" b="1" dirty="0"/>
                        <a:t>max</a:t>
                      </a:r>
                      <a:endParaRPr lang="en-US" sz="2000" dirty="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a:t>Source</a:t>
                      </a:r>
                      <a:endParaRPr lang="en-US" sz="200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24785">
                <a:tc>
                  <a:txBody>
                    <a:bodyPr/>
                    <a:lstStyle/>
                    <a:p>
                      <a:r>
                        <a:rPr lang="en-US" sz="2000" b="0" dirty="0"/>
                        <a:t>Hospital Trauma room</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15</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CDC</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Classroom (Art)</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16</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20</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EPA</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24785">
                <a:tc>
                  <a:txBody>
                    <a:bodyPr/>
                    <a:lstStyle/>
                    <a:p>
                      <a:r>
                        <a:rPr lang="en-US" sz="2000" dirty="0"/>
                        <a:t>Hospital room airborne precautions</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12</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CDC</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Malls</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6</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10</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EPA</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24785">
                <a:tc>
                  <a:txBody>
                    <a:bodyPr/>
                    <a:lstStyle/>
                    <a:p>
                      <a:r>
                        <a:rPr lang="en-US" sz="2000"/>
                        <a:t>Hospital operating room</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25</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Office</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8</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30</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Greenheck</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24785">
                <a:tc>
                  <a:txBody>
                    <a:bodyPr/>
                    <a:lstStyle/>
                    <a:p>
                      <a:r>
                        <a:rPr lang="en-US" sz="2000"/>
                        <a:t>Hospital rooms</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6</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10</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EPA</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Engine Room</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20</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60</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Greenheck</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20018">
                <a:tc>
                  <a:txBody>
                    <a:bodyPr/>
                    <a:lstStyle/>
                    <a:p>
                      <a:r>
                        <a:rPr lang="en-US" sz="2000"/>
                        <a:t>Restaurants</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8</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12</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EPA</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Kitchen</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12</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60</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Greenheck</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20018">
                <a:tc>
                  <a:txBody>
                    <a:bodyPr/>
                    <a:lstStyle/>
                    <a:p>
                      <a:r>
                        <a:rPr lang="en-US" sz="2000"/>
                        <a:t>Restaurants</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8</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NCI</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Kitchen</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7</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8</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NCI</a:t>
                      </a:r>
                    </a:p>
                  </a:txBody>
                  <a:tcPr marL="7633" marR="7633" marT="7625" marB="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F851DAA1-987D-410E-B616-3D344667739E}"/>
              </a:ext>
            </a:extLst>
          </p:cNvPr>
          <p:cNvSpPr>
            <a:spLocks noGrp="1"/>
          </p:cNvSpPr>
          <p:nvPr>
            <p:ph type="title"/>
          </p:nvPr>
        </p:nvSpPr>
        <p:spPr/>
        <p:txBody>
          <a:bodyPr/>
          <a:lstStyle/>
          <a:p>
            <a:r>
              <a:rPr lang="en-US" altLang="en-US" dirty="0"/>
              <a:t>ACH Standards &amp; Guidelines</a:t>
            </a:r>
          </a:p>
        </p:txBody>
      </p:sp>
      <p:graphicFrame>
        <p:nvGraphicFramePr>
          <p:cNvPr id="4" name="Table 3">
            <a:extLst>
              <a:ext uri="{FF2B5EF4-FFF2-40B4-BE49-F238E27FC236}">
                <a16:creationId xmlns:a16="http://schemas.microsoft.com/office/drawing/2014/main" id="{B9C88B5E-3B83-47BC-80A8-84CF4370C838}"/>
              </a:ext>
            </a:extLst>
          </p:cNvPr>
          <p:cNvGraphicFramePr>
            <a:graphicFrameLocks noGrp="1"/>
          </p:cNvGraphicFramePr>
          <p:nvPr/>
        </p:nvGraphicFramePr>
        <p:xfrm>
          <a:off x="457200" y="1981200"/>
          <a:ext cx="8229601" cy="3609975"/>
        </p:xfrm>
        <a:graphic>
          <a:graphicData uri="http://schemas.openxmlformats.org/drawingml/2006/table">
            <a:tbl>
              <a:tblPr>
                <a:tableStyleId>{2D5ABB26-0587-4C30-8999-92F81FD0307C}</a:tableStyleId>
              </a:tblPr>
              <a:tblGrid>
                <a:gridCol w="1600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1371601">
                  <a:extLst>
                    <a:ext uri="{9D8B030D-6E8A-4147-A177-3AD203B41FA5}">
                      <a16:colId xmlns:a16="http://schemas.microsoft.com/office/drawing/2014/main" val="20007"/>
                    </a:ext>
                  </a:extLst>
                </a:gridCol>
              </a:tblGrid>
              <a:tr h="624896">
                <a:tc>
                  <a:txBody>
                    <a:bodyPr/>
                    <a:lstStyle/>
                    <a:p>
                      <a:r>
                        <a:rPr lang="en-US" sz="2000" b="1" dirty="0"/>
                        <a:t>Area</a:t>
                      </a:r>
                      <a:endParaRPr lang="en-US" sz="2000" dirty="0"/>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a:t>ACH</a:t>
                      </a:r>
                      <a:br>
                        <a:rPr lang="en-US" sz="2000" b="1" dirty="0"/>
                      </a:br>
                      <a:r>
                        <a:rPr lang="en-US" sz="2000" b="1" dirty="0"/>
                        <a:t>min</a:t>
                      </a:r>
                      <a:endParaRPr lang="en-US" sz="2000" dirty="0"/>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a:t>ACH</a:t>
                      </a:r>
                      <a:br>
                        <a:rPr lang="en-US" sz="2000" b="1" dirty="0"/>
                      </a:br>
                      <a:r>
                        <a:rPr lang="en-US" sz="2000" b="1" dirty="0"/>
                        <a:t>max</a:t>
                      </a:r>
                      <a:endParaRPr lang="en-US" sz="2000" dirty="0"/>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Source</a:t>
                      </a:r>
                      <a:endParaRPr lang="en-US" sz="2000" dirty="0"/>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Area</a:t>
                      </a:r>
                      <a:endParaRPr lang="en-US" sz="2000" dirty="0"/>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a:t>ACH</a:t>
                      </a:r>
                      <a:br>
                        <a:rPr lang="en-US" sz="2000" b="1" dirty="0"/>
                      </a:br>
                      <a:r>
                        <a:rPr lang="en-US" sz="2000" b="1" dirty="0"/>
                        <a:t>min</a:t>
                      </a:r>
                      <a:endParaRPr lang="en-US" sz="2000" dirty="0"/>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ACH</a:t>
                      </a:r>
                      <a:br>
                        <a:rPr lang="en-US" sz="2000" b="1" dirty="0"/>
                      </a:br>
                      <a:r>
                        <a:rPr lang="en-US" sz="2000" b="1" dirty="0"/>
                        <a:t>max</a:t>
                      </a:r>
                      <a:endParaRPr lang="en-US" sz="2000" dirty="0"/>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a:t>Source</a:t>
                      </a:r>
                      <a:endParaRPr lang="en-US" sz="2000"/>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20081">
                <a:tc>
                  <a:txBody>
                    <a:bodyPr/>
                    <a:lstStyle/>
                    <a:p>
                      <a:r>
                        <a:rPr lang="en-US" sz="2000"/>
                        <a:t>Restaurants</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15</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wiki</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Kitchen</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14</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18</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NCI</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4963">
                <a:tc>
                  <a:txBody>
                    <a:bodyPr/>
                    <a:lstStyle/>
                    <a:p>
                      <a:r>
                        <a:rPr lang="en-US" sz="2000"/>
                        <a:t>Bar</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15</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30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Greenheck</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Kitchens</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15</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30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EPA</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24896">
                <a:tc>
                  <a:txBody>
                    <a:bodyPr/>
                    <a:lstStyle/>
                    <a:p>
                      <a:r>
                        <a:rPr lang="en-US" sz="2000"/>
                        <a:t>Bar</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15</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NCI</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Retail</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6</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10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NCI, wiki, EPA</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20081">
                <a:tc>
                  <a:txBody>
                    <a:bodyPr/>
                    <a:lstStyle/>
                    <a:p>
                      <a:r>
                        <a:rPr lang="en-US" sz="2000"/>
                        <a:t>Bar</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15</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wiki</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Laboratory</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12</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30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Greenheck</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24896">
                <a:tc>
                  <a:txBody>
                    <a:bodyPr/>
                    <a:lstStyle/>
                    <a:p>
                      <a:r>
                        <a:rPr lang="en-US" sz="2000"/>
                        <a:t>School Classroom</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4</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12</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EPA</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Laboratory</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6</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12</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wiki</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20081">
                <a:tc>
                  <a:txBody>
                    <a:bodyPr/>
                    <a:lstStyle/>
                    <a:p>
                      <a:r>
                        <a:rPr lang="en-US" sz="2000"/>
                        <a:t>Auditorium</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8</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15</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EPA</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Club Houses</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20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30</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EPA</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20081">
                <a:tc>
                  <a:txBody>
                    <a:bodyPr/>
                    <a:lstStyle/>
                    <a:p>
                      <a:r>
                        <a:rPr lang="en-US" sz="2000"/>
                        <a:t>Assembly Hall</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6</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8</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a:t>EPA</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Theatres</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a:t>8</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dirty="0"/>
                        <a:t>15</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EPA</a:t>
                      </a:r>
                    </a:p>
                  </a:txBody>
                  <a:tcPr marL="7633" marR="7633" marT="7633" marB="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DDD9A-321B-4902-BEEB-F8BCEE7A997B}"/>
              </a:ext>
            </a:extLst>
          </p:cNvPr>
          <p:cNvSpPr>
            <a:spLocks noGrp="1"/>
          </p:cNvSpPr>
          <p:nvPr>
            <p:ph type="title"/>
          </p:nvPr>
        </p:nvSpPr>
        <p:spPr/>
        <p:txBody>
          <a:bodyPr/>
          <a:lstStyle/>
          <a:p>
            <a:r>
              <a:rPr lang="en-US" dirty="0"/>
              <a:t>Commercial Building Challenges</a:t>
            </a:r>
          </a:p>
        </p:txBody>
      </p:sp>
      <p:sp>
        <p:nvSpPr>
          <p:cNvPr id="3" name="Content Placeholder 2">
            <a:extLst>
              <a:ext uri="{FF2B5EF4-FFF2-40B4-BE49-F238E27FC236}">
                <a16:creationId xmlns:a16="http://schemas.microsoft.com/office/drawing/2014/main" id="{6703C6E6-35C4-4547-AD70-8AB5E71D8A18}"/>
              </a:ext>
            </a:extLst>
          </p:cNvPr>
          <p:cNvSpPr>
            <a:spLocks noGrp="1"/>
          </p:cNvSpPr>
          <p:nvPr>
            <p:ph idx="1"/>
          </p:nvPr>
        </p:nvSpPr>
        <p:spPr/>
        <p:txBody>
          <a:bodyPr/>
          <a:lstStyle/>
          <a:p>
            <a:pPr marL="0" indent="0" algn="ctr">
              <a:buNone/>
            </a:pPr>
            <a:r>
              <a:rPr lang="en-US" sz="2800" dirty="0"/>
              <a:t>It is more about proper maintenance and operation because this will lead to ACH = 0 or ACH = 1</a:t>
            </a:r>
          </a:p>
          <a:p>
            <a:r>
              <a:rPr lang="en-US" sz="2400" dirty="0"/>
              <a:t>Are vents blocked</a:t>
            </a:r>
          </a:p>
          <a:p>
            <a:r>
              <a:rPr lang="en-US" sz="2400" dirty="0"/>
              <a:t>Are dampers partially closed by someone</a:t>
            </a:r>
          </a:p>
          <a:p>
            <a:r>
              <a:rPr lang="en-US" sz="2400" dirty="0"/>
              <a:t>Are timers working properly</a:t>
            </a:r>
          </a:p>
          <a:p>
            <a:r>
              <a:rPr lang="en-US" sz="2400" dirty="0"/>
              <a:t>Are sensors, fans, and dampers working properly</a:t>
            </a:r>
          </a:p>
          <a:p>
            <a:r>
              <a:rPr lang="en-US" sz="2400" dirty="0"/>
              <a:t>Do vents have streamers so people can see system is working</a:t>
            </a:r>
          </a:p>
          <a:p>
            <a:pPr marL="0" indent="0" algn="ctr">
              <a:buNone/>
            </a:pPr>
            <a:endParaRPr lang="en-US" sz="2400" b="1" dirty="0"/>
          </a:p>
          <a:p>
            <a:pPr marL="0" indent="0" algn="ctr">
              <a:buNone/>
            </a:pPr>
            <a:r>
              <a:rPr lang="en-US" sz="2400" b="1" dirty="0"/>
              <a:t>Periodic inspections with documented evidence using certificates that are posted will ensure effective maintenance</a:t>
            </a:r>
          </a:p>
        </p:txBody>
      </p:sp>
    </p:spTree>
    <p:extLst>
      <p:ext uri="{BB962C8B-B14F-4D97-AF65-F5344CB8AC3E}">
        <p14:creationId xmlns:p14="http://schemas.microsoft.com/office/powerpoint/2010/main" val="242949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3E166-E82E-4BE6-8AFF-14FB931F7E56}"/>
              </a:ext>
            </a:extLst>
          </p:cNvPr>
          <p:cNvSpPr>
            <a:spLocks noGrp="1"/>
          </p:cNvSpPr>
          <p:nvPr>
            <p:ph type="title"/>
          </p:nvPr>
        </p:nvSpPr>
        <p:spPr/>
        <p:txBody>
          <a:bodyPr/>
          <a:lstStyle/>
          <a:p>
            <a:r>
              <a:rPr lang="en-US" sz="3600" dirty="0"/>
              <a:t>Why is Ventilation Suddenly a Problem</a:t>
            </a:r>
          </a:p>
        </p:txBody>
      </p:sp>
      <p:sp>
        <p:nvSpPr>
          <p:cNvPr id="3" name="Content Placeholder 2">
            <a:extLst>
              <a:ext uri="{FF2B5EF4-FFF2-40B4-BE49-F238E27FC236}">
                <a16:creationId xmlns:a16="http://schemas.microsoft.com/office/drawing/2014/main" id="{3BCC5FAA-2DB6-4A9D-BB40-04E1FD2B7BA2}"/>
              </a:ext>
            </a:extLst>
          </p:cNvPr>
          <p:cNvSpPr>
            <a:spLocks noGrp="1"/>
          </p:cNvSpPr>
          <p:nvPr>
            <p:ph idx="1"/>
          </p:nvPr>
        </p:nvSpPr>
        <p:spPr/>
        <p:txBody>
          <a:bodyPr/>
          <a:lstStyle/>
          <a:p>
            <a:r>
              <a:rPr lang="en-US" sz="2800" dirty="0"/>
              <a:t>COVID-19 is endemic, it is like tuberculosis, measles, and other airborne contagions from the previous century</a:t>
            </a:r>
          </a:p>
          <a:p>
            <a:r>
              <a:rPr lang="en-US" sz="2800" dirty="0"/>
              <a:t>It has been a leading cause of death for 2 years</a:t>
            </a:r>
          </a:p>
          <a:p>
            <a:r>
              <a:rPr lang="en-US" sz="2800" dirty="0"/>
              <a:t>To eventually eliminate tuberculosis and other airborne contagions, it took vaccines and modern forced air heat and cooling systems</a:t>
            </a:r>
          </a:p>
          <a:p>
            <a:r>
              <a:rPr lang="en-US" sz="2800" dirty="0"/>
              <a:t>Our building ventilation systems have been ignored during the time of great health when our parents and grandparents understood building ventilation</a:t>
            </a:r>
          </a:p>
        </p:txBody>
      </p:sp>
    </p:spTree>
    <p:extLst>
      <p:ext uri="{BB962C8B-B14F-4D97-AF65-F5344CB8AC3E}">
        <p14:creationId xmlns:p14="http://schemas.microsoft.com/office/powerpoint/2010/main" val="1071216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6B2A-65A0-4DB5-8A85-C8595A506552}"/>
              </a:ext>
            </a:extLst>
          </p:cNvPr>
          <p:cNvSpPr>
            <a:spLocks noGrp="1"/>
          </p:cNvSpPr>
          <p:nvPr>
            <p:ph type="title"/>
          </p:nvPr>
        </p:nvSpPr>
        <p:spPr/>
        <p:txBody>
          <a:bodyPr/>
          <a:lstStyle/>
          <a:p>
            <a:r>
              <a:rPr lang="en-US" sz="4000" dirty="0"/>
              <a:t>Room / Zone Certificate Key Elements</a:t>
            </a:r>
          </a:p>
        </p:txBody>
      </p:sp>
      <p:sp>
        <p:nvSpPr>
          <p:cNvPr id="3" name="Content Placeholder 2">
            <a:extLst>
              <a:ext uri="{FF2B5EF4-FFF2-40B4-BE49-F238E27FC236}">
                <a16:creationId xmlns:a16="http://schemas.microsoft.com/office/drawing/2014/main" id="{91A8653C-83F8-40B9-AE8E-46024B0B9E0E}"/>
              </a:ext>
            </a:extLst>
          </p:cNvPr>
          <p:cNvSpPr>
            <a:spLocks noGrp="1"/>
          </p:cNvSpPr>
          <p:nvPr>
            <p:ph idx="1"/>
          </p:nvPr>
        </p:nvSpPr>
        <p:spPr/>
        <p:txBody>
          <a:bodyPr/>
          <a:lstStyle/>
          <a:p>
            <a:pPr marL="0" indent="0">
              <a:buNone/>
            </a:pPr>
            <a:r>
              <a:rPr lang="en-US" sz="2400" dirty="0"/>
              <a:t>Room / Zone Name:</a:t>
            </a:r>
          </a:p>
          <a:p>
            <a:pPr marL="0" indent="0">
              <a:buNone/>
            </a:pPr>
            <a:r>
              <a:rPr lang="en-US" sz="2400" dirty="0"/>
              <a:t>Square feet:</a:t>
            </a:r>
          </a:p>
          <a:p>
            <a:pPr marL="0" indent="0">
              <a:buNone/>
            </a:pPr>
            <a:r>
              <a:rPr lang="en-US" sz="2400" dirty="0"/>
              <a:t>Cubic feet:</a:t>
            </a:r>
          </a:p>
          <a:p>
            <a:pPr marL="0" indent="0">
              <a:buNone/>
            </a:pPr>
            <a:r>
              <a:rPr lang="en-US" sz="2400" dirty="0"/>
              <a:t>CFM:</a:t>
            </a:r>
          </a:p>
          <a:p>
            <a:pPr marL="0" indent="0">
              <a:buNone/>
            </a:pPr>
            <a:r>
              <a:rPr lang="en-US" sz="2400" dirty="0"/>
              <a:t>ACH Level:</a:t>
            </a:r>
          </a:p>
          <a:p>
            <a:pPr marL="0" indent="0">
              <a:buNone/>
            </a:pPr>
            <a:r>
              <a:rPr lang="en-US" sz="2400" dirty="0"/>
              <a:t>Vents Unblocked: yes/no</a:t>
            </a:r>
          </a:p>
          <a:p>
            <a:pPr marL="0" indent="0">
              <a:buNone/>
            </a:pPr>
            <a:r>
              <a:rPr lang="en-US" sz="2400" dirty="0"/>
              <a:t>Dampers Open: yes/no</a:t>
            </a:r>
          </a:p>
          <a:p>
            <a:pPr marL="0" indent="0">
              <a:buNone/>
            </a:pPr>
            <a:r>
              <a:rPr lang="en-US" sz="2400" dirty="0"/>
              <a:t>Timers Working: yes/no</a:t>
            </a:r>
          </a:p>
          <a:p>
            <a:pPr marL="0" indent="0">
              <a:buNone/>
            </a:pPr>
            <a:r>
              <a:rPr lang="en-US" sz="2400" dirty="0"/>
              <a:t>Inspection Authority and Date:</a:t>
            </a:r>
          </a:p>
          <a:p>
            <a:pPr marL="0" indent="0">
              <a:buNone/>
            </a:pPr>
            <a:r>
              <a:rPr lang="en-US" sz="2400" dirty="0"/>
              <a:t>Comments:</a:t>
            </a:r>
          </a:p>
        </p:txBody>
      </p:sp>
    </p:spTree>
    <p:extLst>
      <p:ext uri="{BB962C8B-B14F-4D97-AF65-F5344CB8AC3E}">
        <p14:creationId xmlns:p14="http://schemas.microsoft.com/office/powerpoint/2010/main" val="3173565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6B2A-65A0-4DB5-8A85-C8595A506552}"/>
              </a:ext>
            </a:extLst>
          </p:cNvPr>
          <p:cNvSpPr>
            <a:spLocks noGrp="1"/>
          </p:cNvSpPr>
          <p:nvPr>
            <p:ph type="title"/>
          </p:nvPr>
        </p:nvSpPr>
        <p:spPr/>
        <p:txBody>
          <a:bodyPr/>
          <a:lstStyle/>
          <a:p>
            <a:r>
              <a:rPr lang="en-US" sz="4000" dirty="0"/>
              <a:t>Building Certificate Key Elements</a:t>
            </a:r>
          </a:p>
        </p:txBody>
      </p:sp>
      <p:sp>
        <p:nvSpPr>
          <p:cNvPr id="3" name="Content Placeholder 2">
            <a:extLst>
              <a:ext uri="{FF2B5EF4-FFF2-40B4-BE49-F238E27FC236}">
                <a16:creationId xmlns:a16="http://schemas.microsoft.com/office/drawing/2014/main" id="{91A8653C-83F8-40B9-AE8E-46024B0B9E0E}"/>
              </a:ext>
            </a:extLst>
          </p:cNvPr>
          <p:cNvSpPr>
            <a:spLocks noGrp="1"/>
          </p:cNvSpPr>
          <p:nvPr>
            <p:ph idx="1"/>
          </p:nvPr>
        </p:nvSpPr>
        <p:spPr/>
        <p:txBody>
          <a:bodyPr/>
          <a:lstStyle/>
          <a:p>
            <a:pPr marL="0" indent="0">
              <a:buNone/>
            </a:pPr>
            <a:r>
              <a:rPr lang="en-US" sz="2400" dirty="0"/>
              <a:t>Building Name &amp; Address:</a:t>
            </a:r>
          </a:p>
          <a:p>
            <a:pPr marL="0" indent="0">
              <a:buNone/>
            </a:pPr>
            <a:r>
              <a:rPr lang="en-US" sz="2400" dirty="0"/>
              <a:t>Square feet:</a:t>
            </a:r>
          </a:p>
          <a:p>
            <a:pPr marL="0" indent="0">
              <a:buNone/>
            </a:pPr>
            <a:r>
              <a:rPr lang="en-US" sz="2400" dirty="0"/>
              <a:t>Cubic feet:</a:t>
            </a:r>
          </a:p>
          <a:p>
            <a:pPr marL="0" indent="0">
              <a:buNone/>
            </a:pPr>
            <a:r>
              <a:rPr lang="en-US" sz="2400" dirty="0"/>
              <a:t>CFM:</a:t>
            </a:r>
          </a:p>
          <a:p>
            <a:pPr marL="0" indent="0">
              <a:buNone/>
            </a:pPr>
            <a:r>
              <a:rPr lang="en-US" sz="2400" dirty="0"/>
              <a:t>Min ACH Level:</a:t>
            </a:r>
          </a:p>
          <a:p>
            <a:pPr marL="0" indent="0">
              <a:buNone/>
            </a:pPr>
            <a:r>
              <a:rPr lang="en-US" sz="2400" dirty="0"/>
              <a:t>Max ACH Level:</a:t>
            </a:r>
          </a:p>
          <a:p>
            <a:pPr marL="0" indent="0">
              <a:buNone/>
            </a:pPr>
            <a:r>
              <a:rPr lang="en-US" sz="2400" dirty="0"/>
              <a:t>Average ACH Level:</a:t>
            </a:r>
          </a:p>
          <a:p>
            <a:pPr marL="0" indent="0">
              <a:buNone/>
            </a:pPr>
            <a:r>
              <a:rPr lang="en-US" sz="2400" dirty="0"/>
              <a:t>Inspection Authority and Date:</a:t>
            </a:r>
          </a:p>
          <a:p>
            <a:pPr marL="0" indent="0">
              <a:buNone/>
            </a:pPr>
            <a:r>
              <a:rPr lang="en-US" sz="2400" dirty="0"/>
              <a:t>Comments:</a:t>
            </a:r>
          </a:p>
        </p:txBody>
      </p:sp>
    </p:spTree>
    <p:extLst>
      <p:ext uri="{BB962C8B-B14F-4D97-AF65-F5344CB8AC3E}">
        <p14:creationId xmlns:p14="http://schemas.microsoft.com/office/powerpoint/2010/main" val="1102434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7B284-2895-4163-95B2-F25919D0AD5F}"/>
              </a:ext>
            </a:extLst>
          </p:cNvPr>
          <p:cNvSpPr>
            <a:spLocks noGrp="1"/>
          </p:cNvSpPr>
          <p:nvPr>
            <p:ph type="title"/>
          </p:nvPr>
        </p:nvSpPr>
        <p:spPr/>
        <p:txBody>
          <a:bodyPr/>
          <a:lstStyle/>
          <a:p>
            <a:r>
              <a:rPr lang="en-US" dirty="0"/>
              <a:t>Final Comments</a:t>
            </a:r>
          </a:p>
        </p:txBody>
      </p:sp>
      <p:sp>
        <p:nvSpPr>
          <p:cNvPr id="3" name="Content Placeholder 2">
            <a:extLst>
              <a:ext uri="{FF2B5EF4-FFF2-40B4-BE49-F238E27FC236}">
                <a16:creationId xmlns:a16="http://schemas.microsoft.com/office/drawing/2014/main" id="{9E07E0D2-A98B-4547-B7C6-8E9214B42F02}"/>
              </a:ext>
            </a:extLst>
          </p:cNvPr>
          <p:cNvSpPr>
            <a:spLocks noGrp="1"/>
          </p:cNvSpPr>
          <p:nvPr>
            <p:ph idx="1"/>
          </p:nvPr>
        </p:nvSpPr>
        <p:spPr/>
        <p:txBody>
          <a:bodyPr/>
          <a:lstStyle/>
          <a:p>
            <a:r>
              <a:rPr lang="en-US" sz="2400" dirty="0"/>
              <a:t>In the last century, our parents and grandparents had to deal with tuberculosis and other deadly infections</a:t>
            </a:r>
          </a:p>
          <a:p>
            <a:r>
              <a:rPr lang="en-US" sz="2400" dirty="0"/>
              <a:t>Vaccines did a great deal to eliminate those contagions, but they would not have worked without the introduction of forced air HVAC systems and ceiling level UV systems</a:t>
            </a:r>
          </a:p>
          <a:p>
            <a:r>
              <a:rPr lang="en-US" sz="2400" dirty="0"/>
              <a:t>Unlike in the last century no new technology is needed, we just need to use what our parents and grandparents developed</a:t>
            </a:r>
          </a:p>
          <a:p>
            <a:r>
              <a:rPr lang="en-US" sz="2400" dirty="0"/>
              <a:t>There always will be unvaccinated people</a:t>
            </a:r>
          </a:p>
          <a:p>
            <a:r>
              <a:rPr lang="en-US" sz="2400" dirty="0"/>
              <a:t>The system solution must use vaccines + ventilation</a:t>
            </a:r>
          </a:p>
          <a:p>
            <a:r>
              <a:rPr lang="en-US" sz="2400" dirty="0"/>
              <a:t>The analysis clearly shows why; large numbers of people will continue to get sick and die – see this research findings</a:t>
            </a:r>
          </a:p>
        </p:txBody>
      </p:sp>
    </p:spTree>
    <p:extLst>
      <p:ext uri="{BB962C8B-B14F-4D97-AF65-F5344CB8AC3E}">
        <p14:creationId xmlns:p14="http://schemas.microsoft.com/office/powerpoint/2010/main" val="3665227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7B284-2895-4163-95B2-F25919D0AD5F}"/>
              </a:ext>
            </a:extLst>
          </p:cNvPr>
          <p:cNvSpPr>
            <a:spLocks noGrp="1"/>
          </p:cNvSpPr>
          <p:nvPr>
            <p:ph type="title"/>
          </p:nvPr>
        </p:nvSpPr>
        <p:spPr/>
        <p:txBody>
          <a:bodyPr/>
          <a:lstStyle/>
          <a:p>
            <a:r>
              <a:rPr lang="en-US" dirty="0"/>
              <a:t>Final Comments</a:t>
            </a:r>
          </a:p>
        </p:txBody>
      </p:sp>
      <p:sp>
        <p:nvSpPr>
          <p:cNvPr id="3" name="Content Placeholder 2">
            <a:extLst>
              <a:ext uri="{FF2B5EF4-FFF2-40B4-BE49-F238E27FC236}">
                <a16:creationId xmlns:a16="http://schemas.microsoft.com/office/drawing/2014/main" id="{9E07E0D2-A98B-4547-B7C6-8E9214B42F02}"/>
              </a:ext>
            </a:extLst>
          </p:cNvPr>
          <p:cNvSpPr>
            <a:spLocks noGrp="1"/>
          </p:cNvSpPr>
          <p:nvPr>
            <p:ph idx="1"/>
          </p:nvPr>
        </p:nvSpPr>
        <p:spPr/>
        <p:txBody>
          <a:bodyPr/>
          <a:lstStyle/>
          <a:p>
            <a:pPr marL="0" indent="0" algn="ctr">
              <a:buNone/>
            </a:pPr>
            <a:r>
              <a:rPr lang="en-US" sz="2800" dirty="0"/>
              <a:t>It will take years for the building codes to change to include contagion mitigation, so what can we do?</a:t>
            </a:r>
          </a:p>
          <a:p>
            <a:endParaRPr lang="en-US" sz="2800" dirty="0"/>
          </a:p>
          <a:p>
            <a:pPr marL="0" indent="0" algn="ctr">
              <a:buNone/>
            </a:pPr>
            <a:r>
              <a:rPr lang="en-US" sz="2800" u="sng" dirty="0"/>
              <a:t>As responsible managers of our children’s future </a:t>
            </a:r>
          </a:p>
          <a:p>
            <a:r>
              <a:rPr lang="en-US" sz="2800" dirty="0"/>
              <a:t>Stop using my original phrase of increase ventilation</a:t>
            </a:r>
          </a:p>
          <a:p>
            <a:r>
              <a:rPr lang="en-US" sz="2800" dirty="0"/>
              <a:t>We must talk in terms of ventilation performance levels using the decades old ACH levels </a:t>
            </a:r>
          </a:p>
          <a:p>
            <a:r>
              <a:rPr lang="en-US" sz="2800" dirty="0"/>
              <a:t>We must post ACH levels throughout our buildings </a:t>
            </a:r>
          </a:p>
        </p:txBody>
      </p:sp>
    </p:spTree>
    <p:extLst>
      <p:ext uri="{BB962C8B-B14F-4D97-AF65-F5344CB8AC3E}">
        <p14:creationId xmlns:p14="http://schemas.microsoft.com/office/powerpoint/2010/main" val="2677590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8A550-AC0F-4F1E-8951-EB0696A6C87D}"/>
              </a:ext>
            </a:extLst>
          </p:cNvPr>
          <p:cNvSpPr>
            <a:spLocks noGrp="1"/>
          </p:cNvSpPr>
          <p:nvPr>
            <p:ph type="title"/>
          </p:nvPr>
        </p:nvSpPr>
        <p:spPr/>
        <p:txBody>
          <a:bodyPr/>
          <a:lstStyle/>
          <a:p>
            <a:r>
              <a:rPr lang="en-US" dirty="0"/>
              <a:t>Final Comments</a:t>
            </a:r>
          </a:p>
        </p:txBody>
      </p:sp>
      <p:sp>
        <p:nvSpPr>
          <p:cNvPr id="3" name="Content Placeholder 2">
            <a:extLst>
              <a:ext uri="{FF2B5EF4-FFF2-40B4-BE49-F238E27FC236}">
                <a16:creationId xmlns:a16="http://schemas.microsoft.com/office/drawing/2014/main" id="{58A1103F-0587-41F8-8098-5909C0504581}"/>
              </a:ext>
            </a:extLst>
          </p:cNvPr>
          <p:cNvSpPr>
            <a:spLocks noGrp="1"/>
          </p:cNvSpPr>
          <p:nvPr>
            <p:ph idx="1"/>
          </p:nvPr>
        </p:nvSpPr>
        <p:spPr/>
        <p:txBody>
          <a:bodyPr/>
          <a:lstStyle/>
          <a:p>
            <a:r>
              <a:rPr lang="en-US" sz="2800" dirty="0"/>
              <a:t>We are not here to determine the future minimum ACH levels that will become part of future building certificates of occupancy</a:t>
            </a:r>
          </a:p>
          <a:p>
            <a:endParaRPr lang="en-US" sz="2800" dirty="0"/>
          </a:p>
          <a:p>
            <a:r>
              <a:rPr lang="en-US" sz="2800" dirty="0"/>
              <a:t>We are here to measure and document the building ventilation levels and post the resulting ACH performance levels throughout the building </a:t>
            </a:r>
          </a:p>
        </p:txBody>
      </p:sp>
    </p:spTree>
    <p:extLst>
      <p:ext uri="{BB962C8B-B14F-4D97-AF65-F5344CB8AC3E}">
        <p14:creationId xmlns:p14="http://schemas.microsoft.com/office/powerpoint/2010/main" val="3718209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3209F-C982-E97A-8A50-86CF60DE061A}"/>
              </a:ext>
            </a:extLst>
          </p:cNvPr>
          <p:cNvSpPr>
            <a:spLocks noGrp="1"/>
          </p:cNvSpPr>
          <p:nvPr>
            <p:ph type="title"/>
          </p:nvPr>
        </p:nvSpPr>
        <p:spPr/>
        <p:txBody>
          <a:bodyPr/>
          <a:lstStyle/>
          <a:p>
            <a:r>
              <a:rPr lang="en-US" dirty="0"/>
              <a:t>Some Screen Shots</a:t>
            </a:r>
            <a:br>
              <a:rPr lang="en-US" dirty="0"/>
            </a:br>
            <a:br>
              <a:rPr lang="en-US" dirty="0"/>
            </a:br>
            <a:endParaRPr lang="en-US" dirty="0"/>
          </a:p>
        </p:txBody>
      </p:sp>
      <p:sp>
        <p:nvSpPr>
          <p:cNvPr id="3" name="Text Placeholder 2">
            <a:extLst>
              <a:ext uri="{FF2B5EF4-FFF2-40B4-BE49-F238E27FC236}">
                <a16:creationId xmlns:a16="http://schemas.microsoft.com/office/drawing/2014/main" id="{17B8440B-93B7-DF3E-1999-C5E7FDA85A0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52325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8B7D4-6571-A5E3-2349-DB1AE6F2E79A}"/>
              </a:ext>
            </a:extLst>
          </p:cNvPr>
          <p:cNvSpPr>
            <a:spLocks noGrp="1"/>
          </p:cNvSpPr>
          <p:nvPr>
            <p:ph type="title"/>
          </p:nvPr>
        </p:nvSpPr>
        <p:spPr/>
        <p:txBody>
          <a:bodyPr/>
          <a:lstStyle/>
          <a:p>
            <a:r>
              <a:rPr lang="en-US" dirty="0"/>
              <a:t>ACH Calculation Tool</a:t>
            </a:r>
          </a:p>
        </p:txBody>
      </p:sp>
      <p:pic>
        <p:nvPicPr>
          <p:cNvPr id="5" name="Picture 4">
            <a:extLst>
              <a:ext uri="{FF2B5EF4-FFF2-40B4-BE49-F238E27FC236}">
                <a16:creationId xmlns:a16="http://schemas.microsoft.com/office/drawing/2014/main" id="{92F149D9-0BF2-AF1F-25B2-C883B5A0F513}"/>
              </a:ext>
            </a:extLst>
          </p:cNvPr>
          <p:cNvPicPr>
            <a:picLocks noChangeAspect="1"/>
          </p:cNvPicPr>
          <p:nvPr/>
        </p:nvPicPr>
        <p:blipFill>
          <a:blip r:embed="rId2"/>
          <a:stretch>
            <a:fillRect/>
          </a:stretch>
        </p:blipFill>
        <p:spPr>
          <a:xfrm>
            <a:off x="228600" y="1676400"/>
            <a:ext cx="8610600" cy="3859635"/>
          </a:xfrm>
          <a:prstGeom prst="rect">
            <a:avLst/>
          </a:prstGeom>
        </p:spPr>
      </p:pic>
    </p:spTree>
    <p:extLst>
      <p:ext uri="{BB962C8B-B14F-4D97-AF65-F5344CB8AC3E}">
        <p14:creationId xmlns:p14="http://schemas.microsoft.com/office/powerpoint/2010/main" val="3252374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8B7D4-6571-A5E3-2349-DB1AE6F2E79A}"/>
              </a:ext>
            </a:extLst>
          </p:cNvPr>
          <p:cNvSpPr>
            <a:spLocks noGrp="1"/>
          </p:cNvSpPr>
          <p:nvPr>
            <p:ph type="title"/>
          </p:nvPr>
        </p:nvSpPr>
        <p:spPr/>
        <p:txBody>
          <a:bodyPr/>
          <a:lstStyle/>
          <a:p>
            <a:r>
              <a:rPr lang="en-US" dirty="0"/>
              <a:t>CAB Entries</a:t>
            </a:r>
          </a:p>
        </p:txBody>
      </p:sp>
      <p:pic>
        <p:nvPicPr>
          <p:cNvPr id="4" name="Picture 3">
            <a:extLst>
              <a:ext uri="{FF2B5EF4-FFF2-40B4-BE49-F238E27FC236}">
                <a16:creationId xmlns:a16="http://schemas.microsoft.com/office/drawing/2014/main" id="{8C56BF9E-0D5C-FE54-3164-8B2DDE1D4E07}"/>
              </a:ext>
            </a:extLst>
          </p:cNvPr>
          <p:cNvPicPr>
            <a:picLocks noChangeAspect="1"/>
          </p:cNvPicPr>
          <p:nvPr/>
        </p:nvPicPr>
        <p:blipFill>
          <a:blip r:embed="rId2"/>
          <a:stretch>
            <a:fillRect/>
          </a:stretch>
        </p:blipFill>
        <p:spPr>
          <a:xfrm>
            <a:off x="1752600" y="1600200"/>
            <a:ext cx="5795962" cy="4956971"/>
          </a:xfrm>
          <a:prstGeom prst="rect">
            <a:avLst/>
          </a:prstGeom>
        </p:spPr>
      </p:pic>
    </p:spTree>
    <p:extLst>
      <p:ext uri="{BB962C8B-B14F-4D97-AF65-F5344CB8AC3E}">
        <p14:creationId xmlns:p14="http://schemas.microsoft.com/office/powerpoint/2010/main" val="180830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8B7D4-6571-A5E3-2349-DB1AE6F2E79A}"/>
              </a:ext>
            </a:extLst>
          </p:cNvPr>
          <p:cNvSpPr>
            <a:spLocks noGrp="1"/>
          </p:cNvSpPr>
          <p:nvPr>
            <p:ph type="title"/>
          </p:nvPr>
        </p:nvSpPr>
        <p:spPr/>
        <p:txBody>
          <a:bodyPr/>
          <a:lstStyle/>
          <a:p>
            <a:r>
              <a:rPr lang="en-US" dirty="0"/>
              <a:t>CAB Certificate</a:t>
            </a:r>
          </a:p>
        </p:txBody>
      </p:sp>
      <p:pic>
        <p:nvPicPr>
          <p:cNvPr id="4" name="Picture 3">
            <a:extLst>
              <a:ext uri="{FF2B5EF4-FFF2-40B4-BE49-F238E27FC236}">
                <a16:creationId xmlns:a16="http://schemas.microsoft.com/office/drawing/2014/main" id="{C8AD94B1-7633-DED0-938F-B5FC2047C6E0}"/>
              </a:ext>
            </a:extLst>
          </p:cNvPr>
          <p:cNvPicPr>
            <a:picLocks noChangeAspect="1"/>
          </p:cNvPicPr>
          <p:nvPr/>
        </p:nvPicPr>
        <p:blipFill>
          <a:blip r:embed="rId2"/>
          <a:stretch>
            <a:fillRect/>
          </a:stretch>
        </p:blipFill>
        <p:spPr>
          <a:xfrm>
            <a:off x="1295400" y="1600200"/>
            <a:ext cx="6238976" cy="4572000"/>
          </a:xfrm>
          <a:prstGeom prst="rect">
            <a:avLst/>
          </a:prstGeom>
        </p:spPr>
      </p:pic>
    </p:spTree>
    <p:extLst>
      <p:ext uri="{BB962C8B-B14F-4D97-AF65-F5344CB8AC3E}">
        <p14:creationId xmlns:p14="http://schemas.microsoft.com/office/powerpoint/2010/main" val="2178249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FFBD502F-B7F9-46CA-92EF-365C97A2BB6B}"/>
              </a:ext>
            </a:extLst>
          </p:cNvPr>
          <p:cNvSpPr>
            <a:spLocks noGrp="1"/>
          </p:cNvSpPr>
          <p:nvPr>
            <p:ph type="title"/>
          </p:nvPr>
        </p:nvSpPr>
        <p:spPr/>
        <p:txBody>
          <a:bodyPr/>
          <a:lstStyle/>
          <a:p>
            <a:r>
              <a:rPr lang="en-US" altLang="en-US" dirty="0"/>
              <a:t>Links &amp; Contact</a:t>
            </a:r>
          </a:p>
        </p:txBody>
      </p:sp>
      <p:sp>
        <p:nvSpPr>
          <p:cNvPr id="3" name="Content Placeholder 2">
            <a:extLst>
              <a:ext uri="{FF2B5EF4-FFF2-40B4-BE49-F238E27FC236}">
                <a16:creationId xmlns:a16="http://schemas.microsoft.com/office/drawing/2014/main" id="{C62D1E12-3629-4F5B-8EED-A1C378D24D00}"/>
              </a:ext>
            </a:extLst>
          </p:cNvPr>
          <p:cNvSpPr>
            <a:spLocks noGrp="1"/>
          </p:cNvSpPr>
          <p:nvPr>
            <p:ph idx="1"/>
          </p:nvPr>
        </p:nvSpPr>
        <p:spPr/>
        <p:txBody>
          <a:bodyPr/>
          <a:lstStyle/>
          <a:p>
            <a:pPr marL="0" indent="0" algn="ctr">
              <a:buFont typeface="Arial" panose="020B0604020202020204" pitchFamily="34" charset="0"/>
              <a:buNone/>
              <a:defRPr/>
            </a:pPr>
            <a:r>
              <a:rPr lang="en-US" sz="2400" u="sng" dirty="0"/>
              <a:t>COVID-19 Research From A Systems Perspective</a:t>
            </a:r>
          </a:p>
          <a:p>
            <a:pPr marL="0" indent="0" algn="ctr">
              <a:buFont typeface="Arial" panose="020B0604020202020204" pitchFamily="34" charset="0"/>
              <a:buNone/>
              <a:defRPr/>
            </a:pPr>
            <a:endParaRPr lang="en-US" sz="2400" u="sng" dirty="0"/>
          </a:p>
          <a:p>
            <a:pPr>
              <a:defRPr/>
            </a:pPr>
            <a:r>
              <a:rPr lang="en-US" sz="2400" dirty="0">
                <a:hlinkClick r:id="rId2"/>
              </a:rPr>
              <a:t>https://www.cassbeth.com/covid-19/faq.html</a:t>
            </a:r>
            <a:endParaRPr lang="en-US" sz="2400" dirty="0"/>
          </a:p>
          <a:p>
            <a:pPr>
              <a:defRPr/>
            </a:pPr>
            <a:r>
              <a:rPr lang="en-US" sz="2400" dirty="0">
                <a:hlinkClick r:id="rId3"/>
              </a:rPr>
              <a:t>https://www.cassbeth.com/cleanairbuildings/index.html</a:t>
            </a:r>
            <a:endParaRPr lang="en-US" sz="2400" dirty="0"/>
          </a:p>
          <a:p>
            <a:pPr>
              <a:defRPr/>
            </a:pPr>
            <a:r>
              <a:rPr lang="en-US" sz="2400" dirty="0">
                <a:hlinkClick r:id="rId4"/>
              </a:rPr>
              <a:t>https://www.cassbeth.com/covid-19/index.html</a:t>
            </a:r>
            <a:endParaRPr lang="en-US" sz="2400" dirty="0"/>
          </a:p>
          <a:p>
            <a:pPr>
              <a:defRPr/>
            </a:pPr>
            <a:r>
              <a:rPr lang="en-US" sz="2400" dirty="0">
                <a:hlinkClick r:id="rId5"/>
              </a:rPr>
              <a:t>walt@cassbeth.com</a:t>
            </a:r>
            <a:endParaRPr lang="en-US" sz="2400" dirty="0"/>
          </a:p>
          <a:p>
            <a:pPr>
              <a:defRPr/>
            </a:pPr>
            <a:r>
              <a:rPr lang="en-US" sz="2400" dirty="0">
                <a:hlinkClick r:id="rId6"/>
              </a:rPr>
              <a:t>walter.sobkiw@drexel.edu</a:t>
            </a:r>
            <a:endParaRPr lang="en-US" sz="2400" dirty="0"/>
          </a:p>
          <a:p>
            <a:pPr>
              <a:defRPr/>
            </a:pPr>
            <a:endParaRPr lang="en-US" sz="2400" dirty="0"/>
          </a:p>
          <a:p>
            <a:pPr>
              <a:defRPr/>
            </a:pPr>
            <a:endParaRPr lang="en-US" sz="2400" dirty="0"/>
          </a:p>
          <a:p>
            <a:pPr>
              <a:defRPr/>
            </a:pPr>
            <a:endParaRPr lang="en-US" sz="2400" dirty="0"/>
          </a:p>
          <a:p>
            <a:pPr>
              <a:defRPr/>
            </a:pPr>
            <a:endParaRPr lang="en-US" sz="2400" dirty="0"/>
          </a:p>
        </p:txBody>
      </p:sp>
      <p:pic>
        <p:nvPicPr>
          <p:cNvPr id="77831" name="Picture 2" descr="A picture containing text, water, outdoor, shore&#10;&#10;Description automatically generated">
            <a:extLst>
              <a:ext uri="{FF2B5EF4-FFF2-40B4-BE49-F238E27FC236}">
                <a16:creationId xmlns:a16="http://schemas.microsoft.com/office/drawing/2014/main" id="{A250DE05-BDEB-47D0-841C-208EE62EE41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9400" y="4038600"/>
            <a:ext cx="1404937" cy="2122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12176-0643-4C15-95F1-0AA95C6FC33C}"/>
              </a:ext>
            </a:extLst>
          </p:cNvPr>
          <p:cNvSpPr>
            <a:spLocks noGrp="1"/>
          </p:cNvSpPr>
          <p:nvPr>
            <p:ph type="title"/>
          </p:nvPr>
        </p:nvSpPr>
        <p:spPr/>
        <p:txBody>
          <a:bodyPr/>
          <a:lstStyle/>
          <a:p>
            <a:r>
              <a:rPr lang="en-US" sz="4000" dirty="0"/>
              <a:t>Professor Edward A. </a:t>
            </a:r>
            <a:r>
              <a:rPr lang="en-US" sz="4000" dirty="0" err="1"/>
              <a:t>Nardell</a:t>
            </a:r>
            <a:br>
              <a:rPr lang="en-US" sz="4000" dirty="0"/>
            </a:br>
            <a:r>
              <a:rPr lang="en-US" sz="4000" dirty="0"/>
              <a:t>Harvard Medical School</a:t>
            </a:r>
          </a:p>
        </p:txBody>
      </p:sp>
      <p:sp>
        <p:nvSpPr>
          <p:cNvPr id="3" name="Content Placeholder 2">
            <a:extLst>
              <a:ext uri="{FF2B5EF4-FFF2-40B4-BE49-F238E27FC236}">
                <a16:creationId xmlns:a16="http://schemas.microsoft.com/office/drawing/2014/main" id="{A30778BD-808E-4ECA-8251-669D6045B7D5}"/>
              </a:ext>
            </a:extLst>
          </p:cNvPr>
          <p:cNvSpPr>
            <a:spLocks noGrp="1"/>
          </p:cNvSpPr>
          <p:nvPr>
            <p:ph idx="1"/>
          </p:nvPr>
        </p:nvSpPr>
        <p:spPr/>
        <p:txBody>
          <a:bodyPr/>
          <a:lstStyle/>
          <a:p>
            <a:pPr marL="0" indent="0" algn="ctr">
              <a:buNone/>
            </a:pPr>
            <a:r>
              <a:rPr lang="en-US" sz="2000" dirty="0"/>
              <a:t>From Time Magazine: If We're Going to Live With COVID-19, It's Time to Clean Our Indoor Air Properly, Edward A. </a:t>
            </a:r>
            <a:r>
              <a:rPr lang="en-US" sz="2000" dirty="0" err="1"/>
              <a:t>Nardell</a:t>
            </a:r>
            <a:r>
              <a:rPr lang="en-US" sz="2000" dirty="0"/>
              <a:t> is Professor of Global Health and Social Medicine, Harvard Medical School.</a:t>
            </a:r>
          </a:p>
          <a:p>
            <a:endParaRPr lang="en-US" sz="2000" dirty="0"/>
          </a:p>
          <a:p>
            <a:r>
              <a:rPr lang="en-US" sz="2000" dirty="0"/>
              <a:t>COVID-variants may be with us for years to come, and this will certainly not be the last respiratory virus pandemic. We have long suffered from annual contagious respiratory infections, but exceptionally low rates of influenza and common colds during COVID-precautions have demonstrated that not all of this suffering need happen. So, we need to think clearly and scientifically about how better we can reduce the spread of viruses indoors especially when and where masks will no longer be in common use.</a:t>
            </a:r>
          </a:p>
          <a:p>
            <a:r>
              <a:rPr lang="en-US" sz="2000" dirty="0"/>
              <a:t>Are there effective engineering controls that can help make indoor environments truly safer?</a:t>
            </a:r>
          </a:p>
        </p:txBody>
      </p:sp>
    </p:spTree>
    <p:extLst>
      <p:ext uri="{BB962C8B-B14F-4D97-AF65-F5344CB8AC3E}">
        <p14:creationId xmlns:p14="http://schemas.microsoft.com/office/powerpoint/2010/main" val="1265300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3142B-91C3-4D88-857E-BDF90C44DBE0}"/>
              </a:ext>
            </a:extLst>
          </p:cNvPr>
          <p:cNvSpPr>
            <a:spLocks noGrp="1"/>
          </p:cNvSpPr>
          <p:nvPr>
            <p:ph type="title"/>
          </p:nvPr>
        </p:nvSpPr>
        <p:spPr/>
        <p:txBody>
          <a:bodyPr/>
          <a:lstStyle/>
          <a:p>
            <a:r>
              <a:rPr lang="en-US" dirty="0"/>
              <a:t>Walt’s Bio</a:t>
            </a:r>
          </a:p>
        </p:txBody>
      </p:sp>
      <p:sp>
        <p:nvSpPr>
          <p:cNvPr id="3" name="Content Placeholder 2">
            <a:extLst>
              <a:ext uri="{FF2B5EF4-FFF2-40B4-BE49-F238E27FC236}">
                <a16:creationId xmlns:a16="http://schemas.microsoft.com/office/drawing/2014/main" id="{8D9D40CA-70AC-4C19-A996-F8471538E579}"/>
              </a:ext>
            </a:extLst>
          </p:cNvPr>
          <p:cNvSpPr>
            <a:spLocks noGrp="1"/>
          </p:cNvSpPr>
          <p:nvPr>
            <p:ph idx="1"/>
          </p:nvPr>
        </p:nvSpPr>
        <p:spPr/>
        <p:txBody>
          <a:bodyPr/>
          <a:lstStyle/>
          <a:p>
            <a:r>
              <a:rPr lang="en-US" sz="2800" dirty="0"/>
              <a:t>Walt changed the dialogue to admit that the COVID-19 virus is airborne, and that ventilation is critical</a:t>
            </a:r>
          </a:p>
          <a:p>
            <a:r>
              <a:rPr lang="en-US" sz="2800" dirty="0"/>
              <a:t>Walt collaborated and shared his research with others at Drexel University and the MITRE healthcare coalition starting in 2020</a:t>
            </a:r>
          </a:p>
          <a:p>
            <a:r>
              <a:rPr lang="en-US" sz="2800" dirty="0"/>
              <a:t>His research was about determining probability of infection using common operational living scenarios</a:t>
            </a:r>
          </a:p>
          <a:p>
            <a:r>
              <a:rPr lang="en-US" sz="2800" dirty="0"/>
              <a:t>He wrote a book: COVID-19 A Systems Perspective</a:t>
            </a:r>
          </a:p>
          <a:p>
            <a:endParaRPr lang="en-US" sz="2800" dirty="0"/>
          </a:p>
        </p:txBody>
      </p:sp>
    </p:spTree>
    <p:extLst>
      <p:ext uri="{BB962C8B-B14F-4D97-AF65-F5344CB8AC3E}">
        <p14:creationId xmlns:p14="http://schemas.microsoft.com/office/powerpoint/2010/main" val="2365363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26ACA-2497-4F16-A655-A46475645A4C}"/>
              </a:ext>
            </a:extLst>
          </p:cNvPr>
          <p:cNvSpPr>
            <a:spLocks noGrp="1"/>
          </p:cNvSpPr>
          <p:nvPr>
            <p:ph type="title"/>
          </p:nvPr>
        </p:nvSpPr>
        <p:spPr/>
        <p:txBody>
          <a:bodyPr/>
          <a:lstStyle/>
          <a:p>
            <a:r>
              <a:rPr lang="en-US" sz="3600" dirty="0"/>
              <a:t>A Paradigm Shift to Combat Indoor Respiratory Infection</a:t>
            </a:r>
          </a:p>
        </p:txBody>
      </p:sp>
      <p:sp>
        <p:nvSpPr>
          <p:cNvPr id="3" name="Content Placeholder 2">
            <a:extLst>
              <a:ext uri="{FF2B5EF4-FFF2-40B4-BE49-F238E27FC236}">
                <a16:creationId xmlns:a16="http://schemas.microsoft.com/office/drawing/2014/main" id="{0CC30575-6A63-49F6-8D48-266A465324C3}"/>
              </a:ext>
            </a:extLst>
          </p:cNvPr>
          <p:cNvSpPr>
            <a:spLocks noGrp="1"/>
          </p:cNvSpPr>
          <p:nvPr>
            <p:ph idx="1"/>
          </p:nvPr>
        </p:nvSpPr>
        <p:spPr/>
        <p:txBody>
          <a:bodyPr/>
          <a:lstStyle/>
          <a:p>
            <a:pPr marL="0" indent="0" algn="ctr">
              <a:buNone/>
            </a:pPr>
            <a:r>
              <a:rPr lang="en-US" sz="2400" dirty="0"/>
              <a:t>In May of 2021, 39 scientists published "A Paradigm Shift to Combat Indoor Respiratory Infection" </a:t>
            </a:r>
          </a:p>
          <a:p>
            <a:pPr marL="0" indent="0">
              <a:buNone/>
            </a:pPr>
            <a:r>
              <a:rPr lang="en-US" sz="2400" dirty="0"/>
              <a:t>There is great disparity in the way we think about and address different sources of environmental infection. Governments have for decades promulgated a large amount of legislation and invested heavily in food safety, sanitation, and drinking water for public health purposes. By contrast, airborne pathogens and respiratory infections, whether seasonal influenza or COVID-19, are addressed weakly, if at all, in terms of regulations, standards, and building design and operation, pertaining to the air we breathe.</a:t>
            </a:r>
          </a:p>
        </p:txBody>
      </p:sp>
    </p:spTree>
    <p:extLst>
      <p:ext uri="{BB962C8B-B14F-4D97-AF65-F5344CB8AC3E}">
        <p14:creationId xmlns:p14="http://schemas.microsoft.com/office/powerpoint/2010/main" val="387457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7A35E-DBCB-4AC6-901D-A530A643D9E6}"/>
              </a:ext>
            </a:extLst>
          </p:cNvPr>
          <p:cNvSpPr>
            <a:spLocks noGrp="1"/>
          </p:cNvSpPr>
          <p:nvPr>
            <p:ph type="title"/>
          </p:nvPr>
        </p:nvSpPr>
        <p:spPr/>
        <p:txBody>
          <a:bodyPr/>
          <a:lstStyle/>
          <a:p>
            <a:r>
              <a:rPr lang="en-US" dirty="0"/>
              <a:t>Ventilation</a:t>
            </a:r>
          </a:p>
        </p:txBody>
      </p:sp>
      <p:sp>
        <p:nvSpPr>
          <p:cNvPr id="3" name="Content Placeholder 2">
            <a:extLst>
              <a:ext uri="{FF2B5EF4-FFF2-40B4-BE49-F238E27FC236}">
                <a16:creationId xmlns:a16="http://schemas.microsoft.com/office/drawing/2014/main" id="{5DF05ADA-538C-465E-8586-27C8CF8AF47C}"/>
              </a:ext>
            </a:extLst>
          </p:cNvPr>
          <p:cNvSpPr>
            <a:spLocks noGrp="1"/>
          </p:cNvSpPr>
          <p:nvPr>
            <p:ph idx="1"/>
          </p:nvPr>
        </p:nvSpPr>
        <p:spPr/>
        <p:txBody>
          <a:bodyPr/>
          <a:lstStyle/>
          <a:p>
            <a:r>
              <a:rPr lang="en-US" dirty="0"/>
              <a:t>Ventilation what is it?</a:t>
            </a:r>
          </a:p>
          <a:p>
            <a:endParaRPr lang="en-US" dirty="0"/>
          </a:p>
          <a:p>
            <a:r>
              <a:rPr lang="en-US" dirty="0"/>
              <a:t>We hear that we need ventilation in small indoor spaces, But why?</a:t>
            </a:r>
          </a:p>
          <a:p>
            <a:endParaRPr lang="en-US" dirty="0"/>
          </a:p>
          <a:p>
            <a:r>
              <a:rPr lang="en-US" dirty="0"/>
              <a:t>We hear we need to increase ventilation but what does that mean?</a:t>
            </a:r>
          </a:p>
        </p:txBody>
      </p:sp>
    </p:spTree>
    <p:extLst>
      <p:ext uri="{BB962C8B-B14F-4D97-AF65-F5344CB8AC3E}">
        <p14:creationId xmlns:p14="http://schemas.microsoft.com/office/powerpoint/2010/main" val="2281595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1F1AF-910E-4FF0-AF87-3CF9BE218E8D}"/>
              </a:ext>
            </a:extLst>
          </p:cNvPr>
          <p:cNvSpPr>
            <a:spLocks noGrp="1"/>
          </p:cNvSpPr>
          <p:nvPr>
            <p:ph type="title"/>
          </p:nvPr>
        </p:nvSpPr>
        <p:spPr/>
        <p:txBody>
          <a:bodyPr/>
          <a:lstStyle/>
          <a:p>
            <a:r>
              <a:rPr lang="en-US" dirty="0"/>
              <a:t>Ventilation what is it?</a:t>
            </a:r>
          </a:p>
        </p:txBody>
      </p:sp>
      <p:sp>
        <p:nvSpPr>
          <p:cNvPr id="3" name="Content Placeholder 2">
            <a:extLst>
              <a:ext uri="{FF2B5EF4-FFF2-40B4-BE49-F238E27FC236}">
                <a16:creationId xmlns:a16="http://schemas.microsoft.com/office/drawing/2014/main" id="{1AB334A0-6109-4E4E-8D76-892CA2DAEC63}"/>
              </a:ext>
            </a:extLst>
          </p:cNvPr>
          <p:cNvSpPr>
            <a:spLocks noGrp="1"/>
          </p:cNvSpPr>
          <p:nvPr>
            <p:ph idx="1"/>
          </p:nvPr>
        </p:nvSpPr>
        <p:spPr/>
        <p:txBody>
          <a:bodyPr/>
          <a:lstStyle/>
          <a:p>
            <a:r>
              <a:rPr lang="en-US" sz="2800" dirty="0"/>
              <a:t>It is about Ventilation performance levels</a:t>
            </a:r>
          </a:p>
          <a:p>
            <a:r>
              <a:rPr lang="en-US" sz="2800" dirty="0"/>
              <a:t>Ventilation performance is measured as Air Changes Per Hour (ACH)</a:t>
            </a:r>
          </a:p>
          <a:p>
            <a:r>
              <a:rPr lang="en-US" sz="2800" dirty="0"/>
              <a:t>ACH is a measure of how often air changes in a room</a:t>
            </a:r>
          </a:p>
          <a:p>
            <a:pPr lvl="1"/>
            <a:r>
              <a:rPr lang="en-US" sz="2400" dirty="0"/>
              <a:t>1 ACH changes the room air 1 time per hour</a:t>
            </a:r>
          </a:p>
          <a:p>
            <a:pPr lvl="1"/>
            <a:r>
              <a:rPr lang="en-US" sz="2400" dirty="0"/>
              <a:t>20 ACH changes the room air 20 times per hour </a:t>
            </a:r>
          </a:p>
          <a:p>
            <a:pPr lvl="1"/>
            <a:r>
              <a:rPr lang="en-US" sz="2400" dirty="0"/>
              <a:t>or every 3 minutes (60 min / 3 min = 20 ACH)</a:t>
            </a:r>
          </a:p>
          <a:p>
            <a:r>
              <a:rPr lang="en-US" sz="2800" dirty="0"/>
              <a:t>Disease specialists address ventilation only in ACH</a:t>
            </a:r>
          </a:p>
          <a:p>
            <a:pPr marL="0" indent="0" algn="ctr">
              <a:buNone/>
            </a:pPr>
            <a:r>
              <a:rPr lang="en-US" sz="2800" b="1" dirty="0"/>
              <a:t>ACH = Fan Cubic-feet per Hour / Room Cubic-feet</a:t>
            </a:r>
          </a:p>
          <a:p>
            <a:endParaRPr lang="en-US" sz="2800" dirty="0"/>
          </a:p>
        </p:txBody>
      </p:sp>
    </p:spTree>
    <p:extLst>
      <p:ext uri="{BB962C8B-B14F-4D97-AF65-F5344CB8AC3E}">
        <p14:creationId xmlns:p14="http://schemas.microsoft.com/office/powerpoint/2010/main" val="2996352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866B-2AC1-4117-8C37-1AD1C1E30519}"/>
              </a:ext>
            </a:extLst>
          </p:cNvPr>
          <p:cNvSpPr>
            <a:spLocks noGrp="1"/>
          </p:cNvSpPr>
          <p:nvPr>
            <p:ph type="title"/>
          </p:nvPr>
        </p:nvSpPr>
        <p:spPr/>
        <p:txBody>
          <a:bodyPr/>
          <a:lstStyle/>
          <a:p>
            <a:r>
              <a:rPr lang="en-US" dirty="0"/>
              <a:t>Ventilation what is it?</a:t>
            </a:r>
          </a:p>
        </p:txBody>
      </p:sp>
      <p:sp>
        <p:nvSpPr>
          <p:cNvPr id="3" name="Content Placeholder 2">
            <a:extLst>
              <a:ext uri="{FF2B5EF4-FFF2-40B4-BE49-F238E27FC236}">
                <a16:creationId xmlns:a16="http://schemas.microsoft.com/office/drawing/2014/main" id="{A5B8FEA1-7BF3-421F-82B4-2D6705219D8A}"/>
              </a:ext>
            </a:extLst>
          </p:cNvPr>
          <p:cNvSpPr>
            <a:spLocks noGrp="1"/>
          </p:cNvSpPr>
          <p:nvPr>
            <p:ph idx="1"/>
          </p:nvPr>
        </p:nvSpPr>
        <p:spPr/>
        <p:txBody>
          <a:bodyPr/>
          <a:lstStyle/>
          <a:p>
            <a:r>
              <a:rPr lang="en-US" sz="2400" dirty="0"/>
              <a:t>It is not about measuring and maintaining CO2 levels</a:t>
            </a:r>
          </a:p>
          <a:p>
            <a:r>
              <a:rPr lang="en-US" sz="2400" dirty="0"/>
              <a:t>Maintaining CO2 levels leads to a system with ACH levels that are too low such as 1 ACH or less</a:t>
            </a:r>
          </a:p>
          <a:p>
            <a:r>
              <a:rPr lang="en-US" sz="2400" dirty="0"/>
              <a:t>It is not about Liters/min or cubic-feet/min per person, this will never provide visibility into the actual ACH level in a room and when scenarios are run the ACH levels are too low such as 1 ACH or less</a:t>
            </a:r>
          </a:p>
          <a:p>
            <a:r>
              <a:rPr lang="en-US" sz="2400" dirty="0"/>
              <a:t>Ventilation performance when dealing with airborne contagions is always in terms of ACH in a real room setting, not a lab or test fixture</a:t>
            </a:r>
          </a:p>
          <a:p>
            <a:pPr marL="0" indent="0" algn="ctr">
              <a:buNone/>
            </a:pPr>
            <a:r>
              <a:rPr lang="en-US" sz="2400" b="1" dirty="0"/>
              <a:t>Example: 60 min / air changed every 3 min = 20 ACH</a:t>
            </a:r>
          </a:p>
        </p:txBody>
      </p:sp>
    </p:spTree>
    <p:extLst>
      <p:ext uri="{BB962C8B-B14F-4D97-AF65-F5344CB8AC3E}">
        <p14:creationId xmlns:p14="http://schemas.microsoft.com/office/powerpoint/2010/main" val="1158093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F2D2-9003-4723-9149-BA5E73E8E932}"/>
              </a:ext>
            </a:extLst>
          </p:cNvPr>
          <p:cNvSpPr>
            <a:spLocks noGrp="1"/>
          </p:cNvSpPr>
          <p:nvPr>
            <p:ph type="title"/>
          </p:nvPr>
        </p:nvSpPr>
        <p:spPr/>
        <p:txBody>
          <a:bodyPr/>
          <a:lstStyle/>
          <a:p>
            <a:r>
              <a:rPr lang="en-US" dirty="0"/>
              <a:t>Scenarios Analyzed</a:t>
            </a:r>
          </a:p>
        </p:txBody>
      </p:sp>
      <p:sp>
        <p:nvSpPr>
          <p:cNvPr id="3" name="Content Placeholder 2">
            <a:extLst>
              <a:ext uri="{FF2B5EF4-FFF2-40B4-BE49-F238E27FC236}">
                <a16:creationId xmlns:a16="http://schemas.microsoft.com/office/drawing/2014/main" id="{E962FF32-0677-4164-A9C6-3C1DAB943D31}"/>
              </a:ext>
            </a:extLst>
          </p:cNvPr>
          <p:cNvSpPr>
            <a:spLocks noGrp="1"/>
          </p:cNvSpPr>
          <p:nvPr>
            <p:ph idx="1"/>
          </p:nvPr>
        </p:nvSpPr>
        <p:spPr/>
        <p:txBody>
          <a:bodyPr/>
          <a:lstStyle/>
          <a:p>
            <a:r>
              <a:rPr lang="en-US" dirty="0"/>
              <a:t>Small indoor space - problem is massive</a:t>
            </a:r>
          </a:p>
          <a:p>
            <a:r>
              <a:rPr lang="en-US" dirty="0"/>
              <a:t>Large indoor space - problematic</a:t>
            </a:r>
          </a:p>
          <a:p>
            <a:r>
              <a:rPr lang="en-US" dirty="0"/>
              <a:t>Outside - extremely rare</a:t>
            </a:r>
          </a:p>
          <a:p>
            <a:r>
              <a:rPr lang="en-US" dirty="0"/>
              <a:t>Mask on / off</a:t>
            </a:r>
          </a:p>
          <a:p>
            <a:r>
              <a:rPr lang="en-US" dirty="0"/>
              <a:t>Exposure time of 1, 4 , 8 hours</a:t>
            </a:r>
          </a:p>
          <a:p>
            <a:r>
              <a:rPr lang="en-US" dirty="0"/>
              <a:t>Various ventilation rates - key to reduce risk</a:t>
            </a:r>
          </a:p>
          <a:p>
            <a:endParaRPr lang="en-US" dirty="0"/>
          </a:p>
        </p:txBody>
      </p:sp>
      <p:sp>
        <p:nvSpPr>
          <p:cNvPr id="5" name="TextBox 4">
            <a:extLst>
              <a:ext uri="{FF2B5EF4-FFF2-40B4-BE49-F238E27FC236}">
                <a16:creationId xmlns:a16="http://schemas.microsoft.com/office/drawing/2014/main" id="{D9D53F5B-54B8-4B07-BB22-151553779D9A}"/>
              </a:ext>
            </a:extLst>
          </p:cNvPr>
          <p:cNvSpPr txBox="1"/>
          <p:nvPr/>
        </p:nvSpPr>
        <p:spPr>
          <a:xfrm>
            <a:off x="457200" y="5334000"/>
            <a:ext cx="8077200" cy="1200329"/>
          </a:xfrm>
          <a:prstGeom prst="rect">
            <a:avLst/>
          </a:prstGeom>
          <a:noFill/>
        </p:spPr>
        <p:txBody>
          <a:bodyPr wrap="square">
            <a:spAutoFit/>
          </a:bodyPr>
          <a:lstStyle/>
          <a:p>
            <a:pPr algn="ctr" defTabSz="685800"/>
            <a:r>
              <a:rPr lang="en-US" sz="3600" b="1" spc="-8" dirty="0">
                <a:latin typeface="+mn-lt"/>
                <a:cs typeface="Arial" panose="020B0604020202020204" pitchFamily="34" charset="0"/>
              </a:rPr>
              <a:t>Scenarios show probability of infection 99% to .0003%</a:t>
            </a:r>
          </a:p>
        </p:txBody>
      </p:sp>
    </p:spTree>
    <p:extLst>
      <p:ext uri="{BB962C8B-B14F-4D97-AF65-F5344CB8AC3E}">
        <p14:creationId xmlns:p14="http://schemas.microsoft.com/office/powerpoint/2010/main" val="2206276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AEC41-C4AF-495F-B530-D945C27A9429}"/>
              </a:ext>
            </a:extLst>
          </p:cNvPr>
          <p:cNvSpPr>
            <a:spLocks noGrp="1"/>
          </p:cNvSpPr>
          <p:nvPr>
            <p:ph type="title"/>
          </p:nvPr>
        </p:nvSpPr>
        <p:spPr/>
        <p:txBody>
          <a:bodyPr/>
          <a:lstStyle/>
          <a:p>
            <a:r>
              <a:rPr lang="en-US" dirty="0"/>
              <a:t>What should be the ACH Level?</a:t>
            </a:r>
          </a:p>
        </p:txBody>
      </p:sp>
      <p:sp>
        <p:nvSpPr>
          <p:cNvPr id="3" name="Content Placeholder 2">
            <a:extLst>
              <a:ext uri="{FF2B5EF4-FFF2-40B4-BE49-F238E27FC236}">
                <a16:creationId xmlns:a16="http://schemas.microsoft.com/office/drawing/2014/main" id="{2DB8D9CA-4C87-4496-8453-7ED0449E62CC}"/>
              </a:ext>
            </a:extLst>
          </p:cNvPr>
          <p:cNvSpPr>
            <a:spLocks noGrp="1"/>
          </p:cNvSpPr>
          <p:nvPr>
            <p:ph idx="1"/>
          </p:nvPr>
        </p:nvSpPr>
        <p:spPr/>
        <p:txBody>
          <a:bodyPr/>
          <a:lstStyle/>
          <a:p>
            <a:r>
              <a:rPr lang="en-US" dirty="0"/>
              <a:t>0 leads to infection</a:t>
            </a:r>
          </a:p>
          <a:p>
            <a:r>
              <a:rPr lang="en-US" dirty="0"/>
              <a:t>1 leads to infection we know from data</a:t>
            </a:r>
          </a:p>
          <a:p>
            <a:r>
              <a:rPr lang="en-US" dirty="0"/>
              <a:t>CDC recommends 12 ACH for a hospital room with airborne contagion</a:t>
            </a:r>
          </a:p>
          <a:p>
            <a:r>
              <a:rPr lang="en-US" dirty="0"/>
              <a:t>The number must be greater than 1</a:t>
            </a:r>
          </a:p>
          <a:p>
            <a:r>
              <a:rPr lang="en-US" dirty="0"/>
              <a:t>As ACH increases the risk of infection drops</a:t>
            </a:r>
          </a:p>
        </p:txBody>
      </p:sp>
    </p:spTree>
    <p:extLst>
      <p:ext uri="{BB962C8B-B14F-4D97-AF65-F5344CB8AC3E}">
        <p14:creationId xmlns:p14="http://schemas.microsoft.com/office/powerpoint/2010/main" val="14709527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70F4A4189FC644B9801465301A9A77" ma:contentTypeVersion="15" ma:contentTypeDescription="Create a new document." ma:contentTypeScope="" ma:versionID="8843f4df52061f04a7421a7e5a9ed05a">
  <xsd:schema xmlns:xsd="http://www.w3.org/2001/XMLSchema" xmlns:xs="http://www.w3.org/2001/XMLSchema" xmlns:p="http://schemas.microsoft.com/office/2006/metadata/properties" xmlns:ns3="c354b404-14cd-471b-a3f9-0746ad88ec80" xmlns:ns4="ec09ef2c-84c1-4260-9aca-049cd1709a1c" targetNamespace="http://schemas.microsoft.com/office/2006/metadata/properties" ma:root="true" ma:fieldsID="2d32293013c8cdb3648ba2b41513d5a1" ns3:_="" ns4:_="">
    <xsd:import namespace="c354b404-14cd-471b-a3f9-0746ad88ec80"/>
    <xsd:import namespace="ec09ef2c-84c1-4260-9aca-049cd1709a1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54b404-14cd-471b-a3f9-0746ad88ec8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c09ef2c-84c1-4260-9aca-049cd1709a1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E1ED7C-8D03-473A-A706-F7C7848136AD}">
  <ds:schemaRefs>
    <ds:schemaRef ds:uri="http://purl.org/dc/dcmitype/"/>
    <ds:schemaRef ds:uri="http://schemas.microsoft.com/office/2006/documentManagement/types"/>
    <ds:schemaRef ds:uri="c354b404-14cd-471b-a3f9-0746ad88ec80"/>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ec09ef2c-84c1-4260-9aca-049cd1709a1c"/>
    <ds:schemaRef ds:uri="http://www.w3.org/XML/1998/namespace"/>
  </ds:schemaRefs>
</ds:datastoreItem>
</file>

<file path=customXml/itemProps2.xml><?xml version="1.0" encoding="utf-8"?>
<ds:datastoreItem xmlns:ds="http://schemas.openxmlformats.org/officeDocument/2006/customXml" ds:itemID="{6AA5D585-C3DD-45AB-8E63-BFF4CB4AFD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54b404-14cd-471b-a3f9-0746ad88ec80"/>
    <ds:schemaRef ds:uri="ec09ef2c-84c1-4260-9aca-049cd1709a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CD32D7A-6F2A-46E1-9E6A-5326C2BF5F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4485</TotalTime>
  <Words>1681</Words>
  <Application>Microsoft Office PowerPoint</Application>
  <PresentationFormat>On-screen Show (4:3)</PresentationFormat>
  <Paragraphs>281</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Brush Script MT</vt:lpstr>
      <vt:lpstr>Calibri</vt:lpstr>
      <vt:lpstr>Times New Roman</vt:lpstr>
      <vt:lpstr>Office Theme</vt:lpstr>
      <vt:lpstr>Building Ventilation  In The Age Of Contagions</vt:lpstr>
      <vt:lpstr>Why is Ventilation Suddenly a Problem</vt:lpstr>
      <vt:lpstr>Professor Edward A. Nardell Harvard Medical School</vt:lpstr>
      <vt:lpstr>A Paradigm Shift to Combat Indoor Respiratory Infection</vt:lpstr>
      <vt:lpstr>Ventilation</vt:lpstr>
      <vt:lpstr>Ventilation what is it?</vt:lpstr>
      <vt:lpstr>Ventilation what is it?</vt:lpstr>
      <vt:lpstr>Scenarios Analyzed</vt:lpstr>
      <vt:lpstr>What should be the ACH Level?</vt:lpstr>
      <vt:lpstr>What have facility managers done?</vt:lpstr>
      <vt:lpstr>What Must Happen</vt:lpstr>
      <vt:lpstr>What is the future</vt:lpstr>
      <vt:lpstr>Ventilation Approaches</vt:lpstr>
      <vt:lpstr>What About The Home</vt:lpstr>
      <vt:lpstr>Commercial Facility Costs</vt:lpstr>
      <vt:lpstr>Where do ACH standards  and guidelines come from?</vt:lpstr>
      <vt:lpstr>ACH Standards &amp; Guidelines</vt:lpstr>
      <vt:lpstr>ACH Standards &amp; Guidelines</vt:lpstr>
      <vt:lpstr>Commercial Building Challenges</vt:lpstr>
      <vt:lpstr>Room / Zone Certificate Key Elements</vt:lpstr>
      <vt:lpstr>Building Certificate Key Elements</vt:lpstr>
      <vt:lpstr>Final Comments</vt:lpstr>
      <vt:lpstr>Final Comments</vt:lpstr>
      <vt:lpstr>Final Comments</vt:lpstr>
      <vt:lpstr>Some Screen Shots  </vt:lpstr>
      <vt:lpstr>ACH Calculation Tool</vt:lpstr>
      <vt:lpstr>CAB Entries</vt:lpstr>
      <vt:lpstr>CAB Certificate</vt:lpstr>
      <vt:lpstr>Links &amp; Contact</vt:lpstr>
      <vt:lpstr>Walt’s Bio</vt:lpstr>
    </vt:vector>
  </TitlesOfParts>
  <Company>CassBeth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walt sobkiw</dc:creator>
  <cp:lastModifiedBy> walt</cp:lastModifiedBy>
  <cp:revision>466</cp:revision>
  <dcterms:created xsi:type="dcterms:W3CDTF">2011-10-26T20:03:49Z</dcterms:created>
  <dcterms:modified xsi:type="dcterms:W3CDTF">2022-05-11T12:42:21Z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0x0101006F70F4A4189FC644B9801465301A9A77</vt:lpwstr>
  </property>
</Properties>
</file>