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8" r:id="rId4"/>
  </p:sldMasterIdLst>
  <p:notesMasterIdLst>
    <p:notesMasterId r:id="rId64"/>
  </p:notesMasterIdLst>
  <p:handoutMasterIdLst>
    <p:handoutMasterId r:id="rId65"/>
  </p:handoutMasterIdLst>
  <p:sldIdLst>
    <p:sldId id="583" r:id="rId5"/>
    <p:sldId id="587" r:id="rId6"/>
    <p:sldId id="510" r:id="rId7"/>
    <p:sldId id="571" r:id="rId8"/>
    <p:sldId id="558" r:id="rId9"/>
    <p:sldId id="512" r:id="rId10"/>
    <p:sldId id="529" r:id="rId11"/>
    <p:sldId id="530" r:id="rId12"/>
    <p:sldId id="513" r:id="rId13"/>
    <p:sldId id="514" r:id="rId14"/>
    <p:sldId id="534" r:id="rId15"/>
    <p:sldId id="511" r:id="rId16"/>
    <p:sldId id="515" r:id="rId17"/>
    <p:sldId id="556" r:id="rId18"/>
    <p:sldId id="557" r:id="rId19"/>
    <p:sldId id="522" r:id="rId20"/>
    <p:sldId id="527" r:id="rId21"/>
    <p:sldId id="528" r:id="rId22"/>
    <p:sldId id="516" r:id="rId23"/>
    <p:sldId id="567" r:id="rId24"/>
    <p:sldId id="568" r:id="rId25"/>
    <p:sldId id="520" r:id="rId26"/>
    <p:sldId id="521" r:id="rId27"/>
    <p:sldId id="531" r:id="rId28"/>
    <p:sldId id="539" r:id="rId29"/>
    <p:sldId id="540" r:id="rId30"/>
    <p:sldId id="541" r:id="rId31"/>
    <p:sldId id="562" r:id="rId32"/>
    <p:sldId id="575" r:id="rId33"/>
    <p:sldId id="559" r:id="rId34"/>
    <p:sldId id="573" r:id="rId35"/>
    <p:sldId id="560" r:id="rId36"/>
    <p:sldId id="561" r:id="rId37"/>
    <p:sldId id="564" r:id="rId38"/>
    <p:sldId id="565" r:id="rId39"/>
    <p:sldId id="555" r:id="rId40"/>
    <p:sldId id="563" r:id="rId41"/>
    <p:sldId id="532" r:id="rId42"/>
    <p:sldId id="533" r:id="rId43"/>
    <p:sldId id="542" r:id="rId44"/>
    <p:sldId id="543" r:id="rId45"/>
    <p:sldId id="544" r:id="rId46"/>
    <p:sldId id="546" r:id="rId47"/>
    <p:sldId id="545" r:id="rId48"/>
    <p:sldId id="523" r:id="rId49"/>
    <p:sldId id="566" r:id="rId50"/>
    <p:sldId id="524" r:id="rId51"/>
    <p:sldId id="526" r:id="rId52"/>
    <p:sldId id="570" r:id="rId53"/>
    <p:sldId id="569" r:id="rId54"/>
    <p:sldId id="549" r:id="rId55"/>
    <p:sldId id="550" r:id="rId56"/>
    <p:sldId id="551" r:id="rId57"/>
    <p:sldId id="579" r:id="rId58"/>
    <p:sldId id="553" r:id="rId59"/>
    <p:sldId id="554" r:id="rId60"/>
    <p:sldId id="509" r:id="rId61"/>
    <p:sldId id="588" r:id="rId62"/>
    <p:sldId id="589" r:id="rId6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 walt"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99FF99"/>
    <a:srgbClr val="CA0000"/>
    <a:srgbClr val="003300"/>
    <a:srgbClr val="006600"/>
    <a:srgbClr val="008000"/>
    <a:srgbClr val="002800"/>
    <a:srgbClr val="D25500"/>
    <a:srgbClr val="001900"/>
    <a:srgbClr val="00001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38" autoAdjust="0"/>
    <p:restoredTop sz="94353" autoAdjust="0"/>
  </p:normalViewPr>
  <p:slideViewPr>
    <p:cSldViewPr>
      <p:cViewPr varScale="1">
        <p:scale>
          <a:sx n="73" d="100"/>
          <a:sy n="73" d="100"/>
        </p:scale>
        <p:origin x="582" y="72"/>
      </p:cViewPr>
      <p:guideLst>
        <p:guide orient="horz" pos="2160"/>
        <p:guide pos="3840"/>
      </p:guideLst>
    </p:cSldViewPr>
  </p:slideViewPr>
  <p:outlineViewPr>
    <p:cViewPr>
      <p:scale>
        <a:sx n="33" d="100"/>
        <a:sy n="33" d="100"/>
      </p:scale>
      <p:origin x="0" y="-29214"/>
    </p:cViewPr>
  </p:outlineViewPr>
  <p:notesTextViewPr>
    <p:cViewPr>
      <p:scale>
        <a:sx n="1" d="1"/>
        <a:sy n="1" d="1"/>
      </p:scale>
      <p:origin x="0" y="0"/>
    </p:cViewPr>
  </p:notesTextViewPr>
  <p:sorterViewPr>
    <p:cViewPr>
      <p:scale>
        <a:sx n="100" d="100"/>
        <a:sy n="100" d="100"/>
      </p:scale>
      <p:origin x="0" y="-5220"/>
    </p:cViewPr>
  </p:sorterViewPr>
  <p:notesViewPr>
    <p:cSldViewPr>
      <p:cViewPr varScale="1">
        <p:scale>
          <a:sx n="56" d="100"/>
          <a:sy n="56" d="100"/>
        </p:scale>
        <p:origin x="2856"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E830035-C8BF-47C3-94EC-715B15F4AF1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A1E44FAB-5DA9-4AD4-B801-AF23A92F33B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49E61E1-9444-41A4-B5AF-A9D8923630A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9740186-A6E4-431D-99F4-847158700845}" type="slidenum">
              <a:rPr lang="en-US" smtClean="0"/>
              <a:t>‹#›</a:t>
            </a:fld>
            <a:endParaRPr lang="en-US"/>
          </a:p>
        </p:txBody>
      </p:sp>
    </p:spTree>
    <p:extLst>
      <p:ext uri="{BB962C8B-B14F-4D97-AF65-F5344CB8AC3E}">
        <p14:creationId xmlns:p14="http://schemas.microsoft.com/office/powerpoint/2010/main" val="1972797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2B11C02F-EEDF-4EA7-BB67-D44528A67546}"/>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Slide Number Placeholder 6">
            <a:extLst>
              <a:ext uri="{FF2B5EF4-FFF2-40B4-BE49-F238E27FC236}">
                <a16:creationId xmlns:a16="http://schemas.microsoft.com/office/drawing/2014/main" id="{5A6AF3D3-0445-4BD2-8B94-8980EDEFB7A7}"/>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FE85EFB-9861-4BB7-9CFA-E0B4DE9DA372}" type="slidenum">
              <a:rPr lang="en-US" altLang="en-US"/>
              <a:pPr>
                <a:defRPr/>
              </a:pPr>
              <a:t>‹#›</a:t>
            </a:fld>
            <a:endParaRPr lang="en-US" altLang="en-US"/>
          </a:p>
        </p:txBody>
      </p:sp>
      <p:sp>
        <p:nvSpPr>
          <p:cNvPr id="9" name="Slide Image Placeholder 8">
            <a:extLst>
              <a:ext uri="{FF2B5EF4-FFF2-40B4-BE49-F238E27FC236}">
                <a16:creationId xmlns:a16="http://schemas.microsoft.com/office/drawing/2014/main" id="{78D8E721-DBE7-4579-9229-91884E33D404}"/>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12" name="Footer Placeholder 11">
            <a:extLst>
              <a:ext uri="{FF2B5EF4-FFF2-40B4-BE49-F238E27FC236}">
                <a16:creationId xmlns:a16="http://schemas.microsoft.com/office/drawing/2014/main" id="{B84F0E2F-4AE0-4464-B2D6-137DDEA6A241}"/>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13" name="Header Placeholder 12">
            <a:extLst>
              <a:ext uri="{FF2B5EF4-FFF2-40B4-BE49-F238E27FC236}">
                <a16:creationId xmlns:a16="http://schemas.microsoft.com/office/drawing/2014/main" id="{C1C4147A-B8DC-4EEE-94C1-677971F1371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990600"/>
            <a:ext cx="9144000" cy="1757363"/>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4572000"/>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6/17/2022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06091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6/17/2022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cxnSp>
        <p:nvCxnSpPr>
          <p:cNvPr id="7" name="Straight Connector 7">
            <a:extLst>
              <a:ext uri="{FF2B5EF4-FFF2-40B4-BE49-F238E27FC236}">
                <a16:creationId xmlns:a16="http://schemas.microsoft.com/office/drawing/2014/main" id="{6593F775-AD91-C4EA-E27F-009942F07554}"/>
              </a:ext>
            </a:extLst>
          </p:cNvPr>
          <p:cNvCxnSpPr>
            <a:cxnSpLocks noChangeShapeType="1"/>
          </p:cNvCxnSpPr>
          <p:nvPr userDrawn="1"/>
        </p:nvCxnSpPr>
        <p:spPr bwMode="auto">
          <a:xfrm>
            <a:off x="609600" y="1449388"/>
            <a:ext cx="109728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415089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6/17/2022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20978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7"/>
            <a:ext cx="10515600" cy="1325563"/>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6/17/2022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cxnSp>
        <p:nvCxnSpPr>
          <p:cNvPr id="7" name="Straight Connector 7">
            <a:extLst>
              <a:ext uri="{FF2B5EF4-FFF2-40B4-BE49-F238E27FC236}">
                <a16:creationId xmlns:a16="http://schemas.microsoft.com/office/drawing/2014/main" id="{D220AAFD-900E-A569-5124-88E2E0001863}"/>
              </a:ext>
            </a:extLst>
          </p:cNvPr>
          <p:cNvCxnSpPr>
            <a:cxnSpLocks noChangeShapeType="1"/>
          </p:cNvCxnSpPr>
          <p:nvPr userDrawn="1"/>
        </p:nvCxnSpPr>
        <p:spPr bwMode="auto">
          <a:xfrm>
            <a:off x="609600" y="1449388"/>
            <a:ext cx="109728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668738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6/17/2022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45062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6/17/2022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cxnSp>
        <p:nvCxnSpPr>
          <p:cNvPr id="8" name="Straight Connector 7">
            <a:extLst>
              <a:ext uri="{FF2B5EF4-FFF2-40B4-BE49-F238E27FC236}">
                <a16:creationId xmlns:a16="http://schemas.microsoft.com/office/drawing/2014/main" id="{0B10C861-C006-7BEF-5C6F-E11EDAA055CD}"/>
              </a:ext>
            </a:extLst>
          </p:cNvPr>
          <p:cNvCxnSpPr>
            <a:cxnSpLocks noChangeShapeType="1"/>
          </p:cNvCxnSpPr>
          <p:nvPr userDrawn="1"/>
        </p:nvCxnSpPr>
        <p:spPr bwMode="auto">
          <a:xfrm>
            <a:off x="609600" y="1449388"/>
            <a:ext cx="109728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624741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6/17/2022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cxnSp>
        <p:nvCxnSpPr>
          <p:cNvPr id="10" name="Straight Connector 5">
            <a:extLst>
              <a:ext uri="{FF2B5EF4-FFF2-40B4-BE49-F238E27FC236}">
                <a16:creationId xmlns:a16="http://schemas.microsoft.com/office/drawing/2014/main" id="{87CAC78E-5512-E7E8-DDC6-B40CA7E47E7A}"/>
              </a:ext>
            </a:extLst>
          </p:cNvPr>
          <p:cNvCxnSpPr>
            <a:cxnSpLocks noChangeShapeType="1"/>
          </p:cNvCxnSpPr>
          <p:nvPr userDrawn="1"/>
        </p:nvCxnSpPr>
        <p:spPr bwMode="auto">
          <a:xfrm>
            <a:off x="609600" y="1449388"/>
            <a:ext cx="109728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539038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6/17/2022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cxnSp>
        <p:nvCxnSpPr>
          <p:cNvPr id="6" name="Straight Connector 7">
            <a:extLst>
              <a:ext uri="{FF2B5EF4-FFF2-40B4-BE49-F238E27FC236}">
                <a16:creationId xmlns:a16="http://schemas.microsoft.com/office/drawing/2014/main" id="{E47E5885-5F0A-B47A-552E-56DE9B53C245}"/>
              </a:ext>
            </a:extLst>
          </p:cNvPr>
          <p:cNvCxnSpPr>
            <a:cxnSpLocks noChangeShapeType="1"/>
          </p:cNvCxnSpPr>
          <p:nvPr userDrawn="1"/>
        </p:nvCxnSpPr>
        <p:spPr bwMode="auto">
          <a:xfrm>
            <a:off x="609600" y="1449388"/>
            <a:ext cx="109728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75952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6/17/2022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82996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6/17/2022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1854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6/17/2022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856640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anose="02020603050405020304" pitchFamily="18" charset="0"/>
                <a:cs typeface="Times New Roman" panose="02020603050405020304" pitchFamily="18" charset="0"/>
              </a:defRPr>
            </a:lvl1pPr>
          </a:lstStyle>
          <a:p>
            <a:fld id="{C764DE79-268F-4C1A-8933-263129D2AF90}" type="datetimeFigureOut">
              <a:rPr lang="en-US" smtClean="0"/>
              <a:pPr/>
              <a:t>6/17/2022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anose="02020603050405020304" pitchFamily="18" charset="0"/>
                <a:cs typeface="Times New Roman" panose="02020603050405020304" pitchFamily="18"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anose="02020603050405020304" pitchFamily="18" charset="0"/>
                <a:cs typeface="Times New Roman" panose="02020603050405020304" pitchFamily="18" charset="0"/>
              </a:defRPr>
            </a:lvl1pPr>
          </a:lstStyle>
          <a:p>
            <a:fld id="{48F63A3B-78C7-47BE-AE5E-E10140E04643}" type="slidenum">
              <a:rPr lang="en-US" smtClean="0"/>
              <a:pPr/>
              <a:t>‹#›</a:t>
            </a:fld>
            <a:endParaRPr lang="en-US" dirty="0"/>
          </a:p>
        </p:txBody>
      </p:sp>
      <p:sp>
        <p:nvSpPr>
          <p:cNvPr id="7" name="TextBox 6">
            <a:extLst>
              <a:ext uri="{FF2B5EF4-FFF2-40B4-BE49-F238E27FC236}">
                <a16:creationId xmlns:a16="http://schemas.microsoft.com/office/drawing/2014/main" id="{13ADE90A-D0BA-D2B5-4879-529E16EF2E36}"/>
              </a:ext>
            </a:extLst>
          </p:cNvPr>
          <p:cNvSpPr txBox="1">
            <a:spLocks noChangeArrowheads="1"/>
          </p:cNvSpPr>
          <p:nvPr userDrawn="1"/>
        </p:nvSpPr>
        <p:spPr bwMode="auto">
          <a:xfrm>
            <a:off x="304800" y="6172201"/>
            <a:ext cx="2032000" cy="523875"/>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altLang="en-US" sz="2800" i="1" dirty="0">
                <a:solidFill>
                  <a:srgbClr val="FF0000"/>
                </a:solidFill>
                <a:latin typeface="Brush Script MT" panose="03060802040406070304" pitchFamily="66" charset="0"/>
                <a:cs typeface="Times New Roman" panose="02020603050405020304" pitchFamily="18" charset="0"/>
              </a:rPr>
              <a:t>CassBeth</a:t>
            </a:r>
          </a:p>
        </p:txBody>
      </p:sp>
    </p:spTree>
    <p:extLst>
      <p:ext uri="{BB962C8B-B14F-4D97-AF65-F5344CB8AC3E}">
        <p14:creationId xmlns:p14="http://schemas.microsoft.com/office/powerpoint/2010/main" val="3755388032"/>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cassbeth.com/cleanairbuildings/info-sheet.html"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cassbeth.com/cleanairbuildings/index.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n.wikipedia.org/wiki/COVID-19_pandemic_by_country_and_territory"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amazon.com/Anemometer-Handheld-Detector-Temperature-Windsurfing/dp/B07ZJ38ZMX"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www.cassbeth.com/cleanairbuildings/index.html"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www.nationalacademies.org/event/09-16-2020/the-second-gilbert-w-beebe-webinar-safety-and-efficacy-of-uvc-to-fight-covid-19"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hyperlink" Target="https://www.cassbeth.com/cleanairbuildings/info-sheet.html"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www.cdc.gov/infectioncontrol/pdf/guidelines/environmental-guidelines-P.pdf" TargetMode="External"/><Relationship Id="rId2" Type="http://schemas.openxmlformats.org/officeDocument/2006/relationships/hyperlink" Target="https://www.cdc.gov/infectioncontrol/guidelines/environmental/appendix/air.html"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www.phila.gov/media/20210311122403/50CapacityRestaurants_030921.pdf" TargetMode="External"/><Relationship Id="rId2" Type="http://schemas.openxmlformats.org/officeDocument/2006/relationships/hyperlink" Target="https://www.phila.gov/media/20210216105327/Enhanced-Ventilation-Standards-for-Indoor-Dining_2_16_21.pdf" TargetMode="External"/><Relationship Id="rId1" Type="http://schemas.openxmlformats.org/officeDocument/2006/relationships/slideLayout" Target="../slideLayouts/slideLayout2.xml"/><Relationship Id="rId5" Type="http://schemas.openxmlformats.org/officeDocument/2006/relationships/hyperlink" Target="https://www.youtube.com/watch?v=58uRfAxh6Cw" TargetMode="External"/><Relationship Id="rId4" Type="http://schemas.openxmlformats.org/officeDocument/2006/relationships/hyperlink" Target="https://www.youtube.com/watch?v=HlneLDi9r54"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s://www.inquirer.com/education/lower-merion-school-district-penn-valley-covid-outbreak-hvac-20210426.html" TargetMode="External"/><Relationship Id="rId2" Type="http://schemas.openxmlformats.org/officeDocument/2006/relationships/hyperlink" Target="https://www.nbcphiladelphia.com/news/coronavirus/8-classmates-2-fully-vaccinated-family-members-test-positive-for-covid-in-lower-merion/2791754"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codes.iccsafe.org/content/IMC2015/chapter-4-ventilation" TargetMode="External"/><Relationship Id="rId2" Type="http://schemas.openxmlformats.org/officeDocument/2006/relationships/hyperlink" Target="https://codes.iccsafe.org/content/IBC2021P2/index" TargetMode="External"/><Relationship Id="rId1" Type="http://schemas.openxmlformats.org/officeDocument/2006/relationships/slideLayout" Target="../slideLayouts/slideLayout2.xml"/><Relationship Id="rId4" Type="http://schemas.openxmlformats.org/officeDocument/2006/relationships/hyperlink" Target="https://www.ashrae.org/" TargetMode="External"/></Relationships>
</file>

<file path=ppt/slides/_rels/slide55.xml.rels><?xml version="1.0" encoding="UTF-8" standalone="yes"?>
<Relationships xmlns="http://schemas.openxmlformats.org/package/2006/relationships"><Relationship Id="rId2" Type="http://schemas.openxmlformats.org/officeDocument/2006/relationships/hyperlink" Target="https://docs.google.com/spreadsheets/d/18Kn2h5zS6ivX27-msM2Pdy10HUUWaUAomAaXJJ2FK7w/edit#gid=999445241"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www.cdc.gov/flu/about/burden/past-seasons.html" TargetMode="External"/><Relationship Id="rId2" Type="http://schemas.openxmlformats.org/officeDocument/2006/relationships/hyperlink" Target="https://njbia.org/flu-season-to-cost-business-17b-in-lost-productivity" TargetMode="External"/><Relationship Id="rId1" Type="http://schemas.openxmlformats.org/officeDocument/2006/relationships/slideLayout" Target="../slideLayouts/slideLayout2.xml"/><Relationship Id="rId4" Type="http://schemas.openxmlformats.org/officeDocument/2006/relationships/hyperlink" Target="https://www.hcup-us.ahrq.gov/reports/statbriefs/sb253-Influenza-Hospitalizations-ED-Visits-2006-2016.jsp" TargetMode="External"/></Relationships>
</file>

<file path=ppt/slides/_rels/slide57.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hyperlink" Target="https://www.cassbeth.com/covid-19/index.html" TargetMode="External"/><Relationship Id="rId7" Type="http://schemas.openxmlformats.org/officeDocument/2006/relationships/hyperlink" Target="mailto:walter.sobkiw@drexel.edu" TargetMode="External"/><Relationship Id="rId2" Type="http://schemas.openxmlformats.org/officeDocument/2006/relationships/hyperlink" Target="https://www.cassbeth.com/cleanairbuildings/presentations/Ventilation-Education-handouts.pdf" TargetMode="External"/><Relationship Id="rId1" Type="http://schemas.openxmlformats.org/officeDocument/2006/relationships/slideLayout" Target="../slideLayouts/slideLayout2.xml"/><Relationship Id="rId6" Type="http://schemas.openxmlformats.org/officeDocument/2006/relationships/hyperlink" Target="mailto:walt@cassbeth.com" TargetMode="External"/><Relationship Id="rId5" Type="http://schemas.openxmlformats.org/officeDocument/2006/relationships/hyperlink" Target="https://www.cassbeth.com/cleanairbuildings/index.html" TargetMode="External"/><Relationship Id="rId4" Type="http://schemas.openxmlformats.org/officeDocument/2006/relationships/hyperlink" Target="https://www.cassbeth.com/covid-19/faq.html"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3BF3E-3BFB-88B1-76EA-DBDBDC35AB5E}"/>
              </a:ext>
            </a:extLst>
          </p:cNvPr>
          <p:cNvSpPr txBox="1">
            <a:spLocks/>
          </p:cNvSpPr>
          <p:nvPr/>
        </p:nvSpPr>
        <p:spPr>
          <a:xfrm>
            <a:off x="0" y="838200"/>
            <a:ext cx="12192000" cy="276225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Times New Roman" panose="02020603050405020304" pitchFamily="18" charset="0"/>
              </a:defRPr>
            </a:lvl1pPr>
          </a:lstStyle>
          <a:p>
            <a:r>
              <a:rPr lang="en-US" altLang="en-US" dirty="0"/>
              <a:t>Building Ventilation </a:t>
            </a:r>
            <a:br>
              <a:rPr lang="en-US" altLang="en-US" dirty="0"/>
            </a:br>
            <a:r>
              <a:rPr lang="en-US" altLang="en-US" dirty="0"/>
              <a:t>What Everyone Should Know</a:t>
            </a:r>
          </a:p>
        </p:txBody>
      </p:sp>
      <p:sp>
        <p:nvSpPr>
          <p:cNvPr id="3" name="Subtitle 2">
            <a:extLst>
              <a:ext uri="{FF2B5EF4-FFF2-40B4-BE49-F238E27FC236}">
                <a16:creationId xmlns:a16="http://schemas.microsoft.com/office/drawing/2014/main" id="{64831D6A-01DF-A37F-3EC8-52DD1F518DDC}"/>
              </a:ext>
            </a:extLst>
          </p:cNvPr>
          <p:cNvSpPr txBox="1">
            <a:spLocks/>
          </p:cNvSpPr>
          <p:nvPr/>
        </p:nvSpPr>
        <p:spPr>
          <a:xfrm>
            <a:off x="0" y="3886200"/>
            <a:ext cx="12192000" cy="2209800"/>
          </a:xfrm>
          <a:prstGeom prst="rect">
            <a:avLst/>
          </a:prstGeom>
          <a:solidFill>
            <a:schemeClr val="bg1"/>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altLang="en-US" sz="2400" dirty="0"/>
              <a:t>Presented to a Homeowners Association Residents</a:t>
            </a:r>
          </a:p>
          <a:p>
            <a:pPr marL="0" indent="0" algn="ctr">
              <a:buFont typeface="Arial" panose="020B0604020202020204" pitchFamily="34" charset="0"/>
              <a:buNone/>
            </a:pPr>
            <a:r>
              <a:rPr lang="en-US" altLang="en-US" sz="2400" dirty="0"/>
              <a:t>Walt Sobkiw</a:t>
            </a:r>
          </a:p>
          <a:p>
            <a:pPr marL="0" indent="0" algn="ctr">
              <a:buFont typeface="Arial" panose="020B0604020202020204" pitchFamily="34" charset="0"/>
              <a:buNone/>
            </a:pPr>
            <a:r>
              <a:rPr lang="en-US" altLang="en-US" sz="2400" dirty="0"/>
              <a:t>June 2022</a:t>
            </a:r>
          </a:p>
          <a:p>
            <a:pPr marL="0" indent="0" algn="ctr">
              <a:buFont typeface="Arial" panose="020B0604020202020204" pitchFamily="34" charset="0"/>
              <a:buNone/>
            </a:pPr>
            <a:r>
              <a:rPr lang="en-US" altLang="en-US" sz="1800" dirty="0"/>
              <a:t>This is ongoing COVID-19 research from a systems perspective</a:t>
            </a:r>
            <a:endParaRPr lang="en-US" sz="1800" dirty="0"/>
          </a:p>
          <a:p>
            <a:pPr marL="0" indent="0" algn="ctr">
              <a:buFont typeface="Arial" panose="020B0604020202020204" pitchFamily="34" charset="0"/>
              <a:buNone/>
            </a:pPr>
            <a:r>
              <a:rPr lang="en-US" sz="1800" dirty="0"/>
              <a:t>Disclaimer: </a:t>
            </a:r>
            <a:r>
              <a:rPr lang="en-US" altLang="en-US" sz="1800" dirty="0"/>
              <a:t>This event is not </a:t>
            </a:r>
            <a:r>
              <a:rPr lang="en-US" sz="1800" dirty="0"/>
              <a:t>sponsored or approved by the Homeowners Association.</a:t>
            </a:r>
            <a:endParaRPr lang="en-US" altLang="en-US" sz="1800" dirty="0"/>
          </a:p>
        </p:txBody>
      </p:sp>
      <p:pic>
        <p:nvPicPr>
          <p:cNvPr id="4" name="Picture 2">
            <a:hlinkClick r:id="rId2"/>
            <a:extLst>
              <a:ext uri="{FF2B5EF4-FFF2-40B4-BE49-F238E27FC236}">
                <a16:creationId xmlns:a16="http://schemas.microsoft.com/office/drawing/2014/main" id="{36E878B7-C10B-F567-A340-A4F36FDC03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2819400"/>
            <a:ext cx="1441622"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36409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1F1AF-910E-4FF0-AF87-3CF9BE218E8D}"/>
              </a:ext>
            </a:extLst>
          </p:cNvPr>
          <p:cNvSpPr>
            <a:spLocks noGrp="1"/>
          </p:cNvSpPr>
          <p:nvPr>
            <p:ph type="title"/>
          </p:nvPr>
        </p:nvSpPr>
        <p:spPr/>
        <p:txBody>
          <a:bodyPr/>
          <a:lstStyle/>
          <a:p>
            <a:r>
              <a:rPr lang="en-US" dirty="0"/>
              <a:t>Ventilation what is it?</a:t>
            </a:r>
          </a:p>
        </p:txBody>
      </p:sp>
      <p:sp>
        <p:nvSpPr>
          <p:cNvPr id="3" name="Content Placeholder 2">
            <a:extLst>
              <a:ext uri="{FF2B5EF4-FFF2-40B4-BE49-F238E27FC236}">
                <a16:creationId xmlns:a16="http://schemas.microsoft.com/office/drawing/2014/main" id="{1AB334A0-6109-4E4E-8D76-892CA2DAEC63}"/>
              </a:ext>
            </a:extLst>
          </p:cNvPr>
          <p:cNvSpPr>
            <a:spLocks noGrp="1"/>
          </p:cNvSpPr>
          <p:nvPr>
            <p:ph idx="1"/>
          </p:nvPr>
        </p:nvSpPr>
        <p:spPr/>
        <p:txBody>
          <a:bodyPr>
            <a:normAutofit fontScale="92500" lnSpcReduction="20000"/>
          </a:bodyPr>
          <a:lstStyle/>
          <a:p>
            <a:r>
              <a:rPr lang="en-US" sz="3200" dirty="0"/>
              <a:t>It is about Ventilation performance levels</a:t>
            </a:r>
          </a:p>
          <a:p>
            <a:pPr lvl="1"/>
            <a:r>
              <a:rPr lang="en-US" sz="2800" dirty="0"/>
              <a:t>For example, my car goes fast </a:t>
            </a:r>
            <a:r>
              <a:rPr lang="en-US" sz="2800" u="sng" dirty="0"/>
              <a:t>versus</a:t>
            </a:r>
            <a:r>
              <a:rPr lang="en-US" sz="2800" dirty="0"/>
              <a:t> my car goes from 0 to 60 in 6 seconds</a:t>
            </a:r>
          </a:p>
          <a:p>
            <a:r>
              <a:rPr lang="en-US" sz="3200" dirty="0"/>
              <a:t>Ventilation performance is measured as Air Changes Per Hour (ACH)</a:t>
            </a:r>
          </a:p>
          <a:p>
            <a:r>
              <a:rPr lang="en-US" sz="3200" dirty="0"/>
              <a:t>ACH is a measure of how often air changes in a room</a:t>
            </a:r>
          </a:p>
          <a:p>
            <a:pPr lvl="1"/>
            <a:r>
              <a:rPr lang="en-US" sz="2800" dirty="0"/>
              <a:t>1 ACH changes the room air 1 time per hour</a:t>
            </a:r>
          </a:p>
          <a:p>
            <a:pPr lvl="1"/>
            <a:r>
              <a:rPr lang="en-US" sz="2800" dirty="0"/>
              <a:t>20 ACH changes the room air 20 times per hour </a:t>
            </a:r>
          </a:p>
          <a:p>
            <a:pPr lvl="1"/>
            <a:r>
              <a:rPr lang="en-US" sz="2800" dirty="0"/>
              <a:t>or every 3 minutes (60 min / 3 min = 20 ACH)</a:t>
            </a:r>
          </a:p>
          <a:p>
            <a:pPr marL="0" indent="0" algn="ctr">
              <a:buNone/>
            </a:pPr>
            <a:endParaRPr lang="en-US" sz="3200" b="1" dirty="0"/>
          </a:p>
          <a:p>
            <a:pPr marL="0" indent="0" algn="ctr">
              <a:buNone/>
            </a:pPr>
            <a:r>
              <a:rPr lang="en-US" sz="3200" b="1" dirty="0"/>
              <a:t>ACH = Fan Cubic-feet per Hour / Room Cubic-feet</a:t>
            </a:r>
          </a:p>
          <a:p>
            <a:endParaRPr lang="en-US" sz="3200" dirty="0"/>
          </a:p>
        </p:txBody>
      </p:sp>
    </p:spTree>
    <p:extLst>
      <p:ext uri="{BB962C8B-B14F-4D97-AF65-F5344CB8AC3E}">
        <p14:creationId xmlns:p14="http://schemas.microsoft.com/office/powerpoint/2010/main" val="2996352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F866B-2AC1-4117-8C37-1AD1C1E30519}"/>
              </a:ext>
            </a:extLst>
          </p:cNvPr>
          <p:cNvSpPr>
            <a:spLocks noGrp="1"/>
          </p:cNvSpPr>
          <p:nvPr>
            <p:ph type="title"/>
          </p:nvPr>
        </p:nvSpPr>
        <p:spPr/>
        <p:txBody>
          <a:bodyPr/>
          <a:lstStyle/>
          <a:p>
            <a:r>
              <a:rPr lang="en-US" dirty="0"/>
              <a:t>Ventilation what is it?</a:t>
            </a:r>
          </a:p>
        </p:txBody>
      </p:sp>
      <p:sp>
        <p:nvSpPr>
          <p:cNvPr id="3" name="Content Placeholder 2">
            <a:extLst>
              <a:ext uri="{FF2B5EF4-FFF2-40B4-BE49-F238E27FC236}">
                <a16:creationId xmlns:a16="http://schemas.microsoft.com/office/drawing/2014/main" id="{A5B8FEA1-7BF3-421F-82B4-2D6705219D8A}"/>
              </a:ext>
            </a:extLst>
          </p:cNvPr>
          <p:cNvSpPr>
            <a:spLocks noGrp="1"/>
          </p:cNvSpPr>
          <p:nvPr>
            <p:ph idx="1"/>
          </p:nvPr>
        </p:nvSpPr>
        <p:spPr/>
        <p:txBody>
          <a:bodyPr>
            <a:noAutofit/>
          </a:bodyPr>
          <a:lstStyle/>
          <a:p>
            <a:r>
              <a:rPr lang="en-US" dirty="0"/>
              <a:t>It is not about measuring and maintaining CO2 levels</a:t>
            </a:r>
          </a:p>
          <a:p>
            <a:r>
              <a:rPr lang="en-US" dirty="0"/>
              <a:t>Maintaining CO2 levels leads to a system with ACH levels that are too low such as 1 ACH or less</a:t>
            </a:r>
          </a:p>
          <a:p>
            <a:r>
              <a:rPr lang="en-US" dirty="0"/>
              <a:t>It is not about liters/min or cubic-feet/min per person, this will never provide visibility into the actual ACH level in a room and when scenarios are run the ACH levels are too low such as 1 ACH or less</a:t>
            </a:r>
          </a:p>
          <a:p>
            <a:r>
              <a:rPr lang="en-US" dirty="0"/>
              <a:t>Ventilation performance when dealing with airborne contagions is always in terms of ACH </a:t>
            </a:r>
            <a:r>
              <a:rPr lang="en-US" u="sng" dirty="0"/>
              <a:t>in a real room setting, not a lab or test fixture</a:t>
            </a:r>
          </a:p>
          <a:p>
            <a:pPr marL="0" indent="0" algn="ctr">
              <a:buNone/>
            </a:pPr>
            <a:endParaRPr lang="en-US" b="1" dirty="0"/>
          </a:p>
          <a:p>
            <a:pPr marL="0" indent="0" algn="ctr">
              <a:buNone/>
            </a:pPr>
            <a:r>
              <a:rPr lang="en-US" b="1" dirty="0"/>
              <a:t>Example: 60 min / air changed every 3 min = 20 ACH</a:t>
            </a:r>
          </a:p>
        </p:txBody>
      </p:sp>
    </p:spTree>
    <p:extLst>
      <p:ext uri="{BB962C8B-B14F-4D97-AF65-F5344CB8AC3E}">
        <p14:creationId xmlns:p14="http://schemas.microsoft.com/office/powerpoint/2010/main" val="1158093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0F2D2-9003-4723-9149-BA5E73E8E932}"/>
              </a:ext>
            </a:extLst>
          </p:cNvPr>
          <p:cNvSpPr>
            <a:spLocks noGrp="1"/>
          </p:cNvSpPr>
          <p:nvPr>
            <p:ph type="title"/>
          </p:nvPr>
        </p:nvSpPr>
        <p:spPr/>
        <p:txBody>
          <a:bodyPr/>
          <a:lstStyle/>
          <a:p>
            <a:r>
              <a:rPr lang="en-US" sz="4000" dirty="0"/>
              <a:t>Scenarios Analyzed</a:t>
            </a:r>
            <a:br>
              <a:rPr lang="en-US" sz="4000" dirty="0"/>
            </a:br>
            <a:r>
              <a:rPr lang="en-US" sz="4000" dirty="0"/>
              <a:t>Key Research Findings</a:t>
            </a:r>
          </a:p>
        </p:txBody>
      </p:sp>
      <p:sp>
        <p:nvSpPr>
          <p:cNvPr id="3" name="Content Placeholder 2">
            <a:extLst>
              <a:ext uri="{FF2B5EF4-FFF2-40B4-BE49-F238E27FC236}">
                <a16:creationId xmlns:a16="http://schemas.microsoft.com/office/drawing/2014/main" id="{E962FF32-0677-4164-A9C6-3C1DAB943D31}"/>
              </a:ext>
            </a:extLst>
          </p:cNvPr>
          <p:cNvSpPr>
            <a:spLocks noGrp="1"/>
          </p:cNvSpPr>
          <p:nvPr>
            <p:ph idx="1"/>
          </p:nvPr>
        </p:nvSpPr>
        <p:spPr/>
        <p:txBody>
          <a:bodyPr>
            <a:normAutofit/>
          </a:bodyPr>
          <a:lstStyle/>
          <a:p>
            <a:pPr marL="0" indent="0" algn="ctr">
              <a:buNone/>
            </a:pPr>
            <a:r>
              <a:rPr lang="en-US" sz="2400" dirty="0"/>
              <a:t>Unlike other research, this research was approached from a systems perspective</a:t>
            </a:r>
          </a:p>
          <a:p>
            <a:pPr marL="0" indent="0" algn="ctr">
              <a:buNone/>
            </a:pPr>
            <a:r>
              <a:rPr lang="en-US" sz="2400" dirty="0"/>
              <a:t> </a:t>
            </a:r>
          </a:p>
          <a:p>
            <a:r>
              <a:rPr lang="en-US" sz="2400" dirty="0"/>
              <a:t>Small indoor space - problem is massive</a:t>
            </a:r>
          </a:p>
          <a:p>
            <a:r>
              <a:rPr lang="en-US" sz="2400" dirty="0"/>
              <a:t>Large indoor space - problematic</a:t>
            </a:r>
          </a:p>
          <a:p>
            <a:r>
              <a:rPr lang="en-US" sz="2400" dirty="0"/>
              <a:t>Outside - extremely rare</a:t>
            </a:r>
          </a:p>
          <a:p>
            <a:r>
              <a:rPr lang="en-US" sz="2400" dirty="0"/>
              <a:t>Mask on / off</a:t>
            </a:r>
          </a:p>
          <a:p>
            <a:r>
              <a:rPr lang="en-US" sz="2400" dirty="0"/>
              <a:t>Exposure time of 1, 4 , 8 hours</a:t>
            </a:r>
          </a:p>
          <a:p>
            <a:r>
              <a:rPr lang="en-US" sz="2400" dirty="0"/>
              <a:t>Various ventilation rates - key to reduce risk</a:t>
            </a:r>
          </a:p>
          <a:p>
            <a:r>
              <a:rPr lang="en-US" sz="2400" dirty="0"/>
              <a:t>Used Wells-Riley and engineering equations to develop scenarios</a:t>
            </a:r>
          </a:p>
          <a:p>
            <a:endParaRPr lang="en-US" sz="2400" dirty="0"/>
          </a:p>
        </p:txBody>
      </p:sp>
      <p:sp>
        <p:nvSpPr>
          <p:cNvPr id="5" name="TextBox 4">
            <a:extLst>
              <a:ext uri="{FF2B5EF4-FFF2-40B4-BE49-F238E27FC236}">
                <a16:creationId xmlns:a16="http://schemas.microsoft.com/office/drawing/2014/main" id="{D9D53F5B-54B8-4B07-BB22-151553779D9A}"/>
              </a:ext>
            </a:extLst>
          </p:cNvPr>
          <p:cNvSpPr txBox="1"/>
          <p:nvPr/>
        </p:nvSpPr>
        <p:spPr>
          <a:xfrm>
            <a:off x="6477000" y="3233738"/>
            <a:ext cx="3886200" cy="1384995"/>
          </a:xfrm>
          <a:prstGeom prst="rect">
            <a:avLst/>
          </a:prstGeom>
          <a:noFill/>
        </p:spPr>
        <p:txBody>
          <a:bodyPr wrap="square">
            <a:spAutoFit/>
          </a:bodyPr>
          <a:lstStyle/>
          <a:p>
            <a:pPr algn="ctr" defTabSz="685800"/>
            <a:r>
              <a:rPr lang="en-US" sz="2800" b="1" spc="-8" dirty="0">
                <a:latin typeface="Times New Roman" panose="02020603050405020304" pitchFamily="18" charset="0"/>
                <a:cs typeface="Times New Roman" panose="02020603050405020304" pitchFamily="18" charset="0"/>
              </a:rPr>
              <a:t>Scenarios show probability of infection </a:t>
            </a:r>
          </a:p>
          <a:p>
            <a:pPr algn="ctr" defTabSz="685800"/>
            <a:r>
              <a:rPr lang="en-US" sz="2800" b="1" spc="-8" dirty="0">
                <a:latin typeface="Times New Roman" panose="02020603050405020304" pitchFamily="18" charset="0"/>
                <a:cs typeface="Times New Roman" panose="02020603050405020304" pitchFamily="18" charset="0"/>
              </a:rPr>
              <a:t>99% to .0003%</a:t>
            </a:r>
          </a:p>
        </p:txBody>
      </p:sp>
    </p:spTree>
    <p:extLst>
      <p:ext uri="{BB962C8B-B14F-4D97-AF65-F5344CB8AC3E}">
        <p14:creationId xmlns:p14="http://schemas.microsoft.com/office/powerpoint/2010/main" val="2206276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AEC41-C4AF-495F-B530-D945C27A9429}"/>
              </a:ext>
            </a:extLst>
          </p:cNvPr>
          <p:cNvSpPr>
            <a:spLocks noGrp="1"/>
          </p:cNvSpPr>
          <p:nvPr>
            <p:ph type="title"/>
          </p:nvPr>
        </p:nvSpPr>
        <p:spPr/>
        <p:txBody>
          <a:bodyPr/>
          <a:lstStyle/>
          <a:p>
            <a:r>
              <a:rPr lang="en-US" dirty="0"/>
              <a:t>What should be the ACH Level?</a:t>
            </a:r>
          </a:p>
        </p:txBody>
      </p:sp>
      <p:sp>
        <p:nvSpPr>
          <p:cNvPr id="3" name="Content Placeholder 2">
            <a:extLst>
              <a:ext uri="{FF2B5EF4-FFF2-40B4-BE49-F238E27FC236}">
                <a16:creationId xmlns:a16="http://schemas.microsoft.com/office/drawing/2014/main" id="{2DB8D9CA-4C87-4496-8453-7ED0449E62CC}"/>
              </a:ext>
            </a:extLst>
          </p:cNvPr>
          <p:cNvSpPr>
            <a:spLocks noGrp="1"/>
          </p:cNvSpPr>
          <p:nvPr>
            <p:ph idx="1"/>
          </p:nvPr>
        </p:nvSpPr>
        <p:spPr/>
        <p:txBody>
          <a:bodyPr/>
          <a:lstStyle/>
          <a:p>
            <a:r>
              <a:rPr lang="en-US" dirty="0"/>
              <a:t>0 leads to infection</a:t>
            </a:r>
          </a:p>
          <a:p>
            <a:r>
              <a:rPr lang="en-US" dirty="0"/>
              <a:t>1 leads to infection we know from data</a:t>
            </a:r>
          </a:p>
          <a:p>
            <a:pPr lvl="1"/>
            <a:r>
              <a:rPr lang="en-US" dirty="0"/>
              <a:t>School district</a:t>
            </a:r>
          </a:p>
          <a:p>
            <a:pPr lvl="1"/>
            <a:r>
              <a:rPr lang="en-US" dirty="0"/>
              <a:t>Damper partially closed</a:t>
            </a:r>
          </a:p>
          <a:p>
            <a:r>
              <a:rPr lang="en-US" dirty="0"/>
              <a:t>CDC recommends 12 ACH for hospital room with airborne contagion</a:t>
            </a:r>
          </a:p>
          <a:p>
            <a:r>
              <a:rPr lang="en-US" dirty="0"/>
              <a:t>The number must be greater than 1</a:t>
            </a:r>
          </a:p>
          <a:p>
            <a:r>
              <a:rPr lang="en-US" dirty="0"/>
              <a:t>As ACH increases the risk of infection drops</a:t>
            </a:r>
          </a:p>
        </p:txBody>
      </p:sp>
    </p:spTree>
    <p:extLst>
      <p:ext uri="{BB962C8B-B14F-4D97-AF65-F5344CB8AC3E}">
        <p14:creationId xmlns:p14="http://schemas.microsoft.com/office/powerpoint/2010/main" val="1470952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FCFE8-D871-630C-AF1C-D5D4E11F1FE8}"/>
              </a:ext>
            </a:extLst>
          </p:cNvPr>
          <p:cNvSpPr>
            <a:spLocks noGrp="1"/>
          </p:cNvSpPr>
          <p:nvPr>
            <p:ph type="title"/>
          </p:nvPr>
        </p:nvSpPr>
        <p:spPr/>
        <p:txBody>
          <a:bodyPr/>
          <a:lstStyle/>
          <a:p>
            <a:r>
              <a:rPr lang="en-US" dirty="0"/>
              <a:t>Mental Models to Understand ACH </a:t>
            </a:r>
          </a:p>
        </p:txBody>
      </p:sp>
      <p:sp>
        <p:nvSpPr>
          <p:cNvPr id="3" name="Content Placeholder 2">
            <a:extLst>
              <a:ext uri="{FF2B5EF4-FFF2-40B4-BE49-F238E27FC236}">
                <a16:creationId xmlns:a16="http://schemas.microsoft.com/office/drawing/2014/main" id="{AA79FF08-DB53-4713-F1F2-5D2C15881D10}"/>
              </a:ext>
            </a:extLst>
          </p:cNvPr>
          <p:cNvSpPr>
            <a:spLocks noGrp="1"/>
          </p:cNvSpPr>
          <p:nvPr>
            <p:ph idx="1"/>
          </p:nvPr>
        </p:nvSpPr>
        <p:spPr/>
        <p:txBody>
          <a:bodyPr>
            <a:normAutofit/>
          </a:bodyPr>
          <a:lstStyle/>
          <a:p>
            <a:r>
              <a:rPr lang="en-US" dirty="0"/>
              <a:t>Many address ACH levels as percent of remaining contagions after 1 ACH</a:t>
            </a:r>
          </a:p>
          <a:p>
            <a:pPr lvl="1"/>
            <a:r>
              <a:rPr lang="en-US" dirty="0"/>
              <a:t>One air change removes approximately 63% of room air contaminants, </a:t>
            </a:r>
          </a:p>
          <a:p>
            <a:pPr lvl="1"/>
            <a:r>
              <a:rPr lang="en-US" dirty="0"/>
              <a:t>And a second air change removes about 63% of what remains, and so on</a:t>
            </a:r>
          </a:p>
          <a:p>
            <a:r>
              <a:rPr lang="en-US" dirty="0"/>
              <a:t>Systems engineering safety and reliability analysis is about probabilities, relative probabilities and time before failure</a:t>
            </a:r>
          </a:p>
          <a:p>
            <a:r>
              <a:rPr lang="en-US" dirty="0"/>
              <a:t>Applying systems engineering safety and reliability concepts to ACH provides a quick view on the effectiveness of ACH levels and how one can behave</a:t>
            </a:r>
          </a:p>
          <a:p>
            <a:endParaRPr lang="en-US" dirty="0"/>
          </a:p>
        </p:txBody>
      </p:sp>
    </p:spTree>
    <p:extLst>
      <p:ext uri="{BB962C8B-B14F-4D97-AF65-F5344CB8AC3E}">
        <p14:creationId xmlns:p14="http://schemas.microsoft.com/office/powerpoint/2010/main" val="28043893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6E0CA-911C-B730-DCB2-9145ED375BF8}"/>
              </a:ext>
            </a:extLst>
          </p:cNvPr>
          <p:cNvSpPr>
            <a:spLocks noGrp="1"/>
          </p:cNvSpPr>
          <p:nvPr>
            <p:ph type="title"/>
          </p:nvPr>
        </p:nvSpPr>
        <p:spPr/>
        <p:txBody>
          <a:bodyPr/>
          <a:lstStyle/>
          <a:p>
            <a:r>
              <a:rPr lang="en-US" sz="4000" dirty="0"/>
              <a:t>ACH Various Analysis Perspectives</a:t>
            </a:r>
          </a:p>
        </p:txBody>
      </p:sp>
      <p:graphicFrame>
        <p:nvGraphicFramePr>
          <p:cNvPr id="4" name="Content Placeholder 3">
            <a:extLst>
              <a:ext uri="{FF2B5EF4-FFF2-40B4-BE49-F238E27FC236}">
                <a16:creationId xmlns:a16="http://schemas.microsoft.com/office/drawing/2014/main" id="{014B72E2-EF92-11FF-84D3-E85940DBE566}"/>
              </a:ext>
            </a:extLst>
          </p:cNvPr>
          <p:cNvGraphicFramePr>
            <a:graphicFrameLocks noGrp="1"/>
          </p:cNvGraphicFramePr>
          <p:nvPr>
            <p:ph idx="1"/>
            <p:extLst>
              <p:ext uri="{D42A27DB-BD31-4B8C-83A1-F6EECF244321}">
                <p14:modId xmlns:p14="http://schemas.microsoft.com/office/powerpoint/2010/main" val="3581045620"/>
              </p:ext>
            </p:extLst>
          </p:nvPr>
        </p:nvGraphicFramePr>
        <p:xfrm>
          <a:off x="2057401" y="1524000"/>
          <a:ext cx="8077197" cy="4541520"/>
        </p:xfrm>
        <a:graphic>
          <a:graphicData uri="http://schemas.openxmlformats.org/drawingml/2006/table">
            <a:tbl>
              <a:tblPr>
                <a:tableStyleId>{2D5ABB26-0587-4C30-8999-92F81FD0307C}</a:tableStyleId>
              </a:tblPr>
              <a:tblGrid>
                <a:gridCol w="775411">
                  <a:extLst>
                    <a:ext uri="{9D8B030D-6E8A-4147-A177-3AD203B41FA5}">
                      <a16:colId xmlns:a16="http://schemas.microsoft.com/office/drawing/2014/main" val="1283872365"/>
                    </a:ext>
                  </a:extLst>
                </a:gridCol>
                <a:gridCol w="1053389">
                  <a:extLst>
                    <a:ext uri="{9D8B030D-6E8A-4147-A177-3AD203B41FA5}">
                      <a16:colId xmlns:a16="http://schemas.microsoft.com/office/drawing/2014/main" val="2971357168"/>
                    </a:ext>
                  </a:extLst>
                </a:gridCol>
                <a:gridCol w="1524000">
                  <a:extLst>
                    <a:ext uri="{9D8B030D-6E8A-4147-A177-3AD203B41FA5}">
                      <a16:colId xmlns:a16="http://schemas.microsoft.com/office/drawing/2014/main" val="1408620660"/>
                    </a:ext>
                  </a:extLst>
                </a:gridCol>
                <a:gridCol w="1447800">
                  <a:extLst>
                    <a:ext uri="{9D8B030D-6E8A-4147-A177-3AD203B41FA5}">
                      <a16:colId xmlns:a16="http://schemas.microsoft.com/office/drawing/2014/main" val="859459367"/>
                    </a:ext>
                  </a:extLst>
                </a:gridCol>
                <a:gridCol w="1600200">
                  <a:extLst>
                    <a:ext uri="{9D8B030D-6E8A-4147-A177-3AD203B41FA5}">
                      <a16:colId xmlns:a16="http://schemas.microsoft.com/office/drawing/2014/main" val="3879104381"/>
                    </a:ext>
                  </a:extLst>
                </a:gridCol>
                <a:gridCol w="1676397">
                  <a:extLst>
                    <a:ext uri="{9D8B030D-6E8A-4147-A177-3AD203B41FA5}">
                      <a16:colId xmlns:a16="http://schemas.microsoft.com/office/drawing/2014/main" val="2933873592"/>
                    </a:ext>
                  </a:extLst>
                </a:gridCol>
              </a:tblGrid>
              <a:tr h="0">
                <a:tc>
                  <a:txBody>
                    <a:bodyPr/>
                    <a:lstStyle/>
                    <a:p>
                      <a:pPr algn="ctr"/>
                      <a:r>
                        <a:rPr lang="en-US" sz="1600" b="1"/>
                        <a:t>ACH</a:t>
                      </a:r>
                      <a:endParaRPr lang="en-US" sz="1600"/>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a:t>Remaining Virus *</a:t>
                      </a:r>
                    </a:p>
                    <a:p>
                      <a:pPr algn="ctr"/>
                      <a:r>
                        <a:rPr lang="en-US" sz="1600" b="1" dirty="0"/>
                        <a:t>63% / AC</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1600" b="1" dirty="0"/>
                        <a:t>Time (mins.) </a:t>
                      </a:r>
                      <a:br>
                        <a:rPr lang="en-US" sz="1600" b="1" dirty="0"/>
                      </a:br>
                      <a:r>
                        <a:rPr lang="en-US" sz="1600" b="1" dirty="0"/>
                        <a:t>removal: 99% efficiency *</a:t>
                      </a:r>
                      <a:endParaRPr lang="en-US" sz="1600" dirty="0"/>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1600" b="1" dirty="0"/>
                        <a:t>Time (mins.) </a:t>
                      </a:r>
                      <a:br>
                        <a:rPr lang="en-US" sz="1600" b="1" dirty="0"/>
                      </a:br>
                      <a:r>
                        <a:rPr lang="en-US" sz="1600" b="1" dirty="0"/>
                        <a:t>removal: 99.9% efficiency *</a:t>
                      </a:r>
                      <a:endParaRPr lang="en-US" sz="1600" dirty="0"/>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1600" b="1" dirty="0"/>
                        <a:t>Infection Risk</a:t>
                      </a:r>
                      <a:br>
                        <a:rPr lang="en-US" sz="1600" b="1" dirty="0"/>
                      </a:br>
                      <a:r>
                        <a:rPr lang="en-US" sz="1600" b="1" dirty="0"/>
                        <a:t>(1/ACH)</a:t>
                      </a:r>
                    </a:p>
                    <a:p>
                      <a:pPr algn="ctr"/>
                      <a:r>
                        <a:rPr lang="en-US" sz="1600" b="1" dirty="0"/>
                        <a:t>Safety world</a:t>
                      </a:r>
                      <a:endParaRPr lang="en-US" sz="1600" dirty="0"/>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tc>
                  <a:txBody>
                    <a:bodyPr/>
                    <a:lstStyle/>
                    <a:p>
                      <a:pPr algn="ctr"/>
                      <a:r>
                        <a:rPr lang="en-US" sz="1600" b="1" dirty="0"/>
                        <a:t>Time to Infection</a:t>
                      </a:r>
                    </a:p>
                    <a:p>
                      <a:pPr algn="ctr"/>
                      <a:r>
                        <a:rPr lang="en-US" sz="1600" b="1" dirty="0"/>
                        <a:t>(hours)</a:t>
                      </a:r>
                    </a:p>
                    <a:p>
                      <a:pPr algn="ctr"/>
                      <a:r>
                        <a:rPr lang="en-US" sz="1600" b="1" dirty="0"/>
                        <a:t>Reliability world</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extLst>
                  <a:ext uri="{0D108BD9-81ED-4DB2-BD59-A6C34878D82A}">
                    <a16:rowId xmlns:a16="http://schemas.microsoft.com/office/drawing/2014/main" val="899687912"/>
                  </a:ext>
                </a:extLst>
              </a:tr>
              <a:tr h="0">
                <a:tc>
                  <a:txBody>
                    <a:bodyPr/>
                    <a:lstStyle/>
                    <a:p>
                      <a:pPr algn="ctr"/>
                      <a:r>
                        <a:rPr lang="en-US" sz="2000" dirty="0"/>
                        <a:t>0</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100%</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000" dirty="0"/>
                        <a:t>-</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000" dirty="0"/>
                        <a:t>-</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000" dirty="0"/>
                        <a:t>100%</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tc>
                  <a:txBody>
                    <a:bodyPr/>
                    <a:lstStyle/>
                    <a:p>
                      <a:pPr algn="ctr"/>
                      <a:r>
                        <a:rPr lang="en-US" sz="2000" dirty="0"/>
                        <a:t>1 or .5 or .25</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extLst>
                  <a:ext uri="{0D108BD9-81ED-4DB2-BD59-A6C34878D82A}">
                    <a16:rowId xmlns:a16="http://schemas.microsoft.com/office/drawing/2014/main" val="3622784933"/>
                  </a:ext>
                </a:extLst>
              </a:tr>
              <a:tr h="0">
                <a:tc>
                  <a:txBody>
                    <a:bodyPr/>
                    <a:lstStyle/>
                    <a:p>
                      <a:pPr algn="ctr"/>
                      <a:r>
                        <a:rPr lang="en-US" sz="2000" dirty="0"/>
                        <a:t>1</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kern="1200" dirty="0">
                          <a:solidFill>
                            <a:schemeClr val="tx1"/>
                          </a:solidFill>
                          <a:latin typeface="+mn-lt"/>
                          <a:ea typeface="+mn-ea"/>
                          <a:cs typeface="+mn-cs"/>
                        </a:rPr>
                        <a:t>63%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000" dirty="0"/>
                        <a:t>-</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000" dirty="0"/>
                        <a:t>-</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000" dirty="0"/>
                        <a:t>100% or 50%</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tc>
                  <a:txBody>
                    <a:bodyPr/>
                    <a:lstStyle/>
                    <a:p>
                      <a:pPr algn="ctr"/>
                      <a:r>
                        <a:rPr lang="en-US" sz="2000" dirty="0"/>
                        <a:t>1 or 4 or 6</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extLst>
                  <a:ext uri="{0D108BD9-81ED-4DB2-BD59-A6C34878D82A}">
                    <a16:rowId xmlns:a16="http://schemas.microsoft.com/office/drawing/2014/main" val="3507435863"/>
                  </a:ext>
                </a:extLst>
              </a:tr>
              <a:tr h="0">
                <a:tc>
                  <a:txBody>
                    <a:bodyPr/>
                    <a:lstStyle/>
                    <a:p>
                      <a:pPr algn="ctr"/>
                      <a:r>
                        <a:rPr lang="en-US" sz="2000" dirty="0"/>
                        <a:t>2</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kern="1200" dirty="0">
                          <a:solidFill>
                            <a:schemeClr val="tx1"/>
                          </a:solidFill>
                          <a:latin typeface="+mn-lt"/>
                          <a:ea typeface="+mn-ea"/>
                          <a:cs typeface="+mn-cs"/>
                        </a:rPr>
                        <a:t>40%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000" dirty="0"/>
                        <a:t>138</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000" dirty="0"/>
                        <a:t>207</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000" dirty="0"/>
                        <a:t>50%</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tc>
                  <a:txBody>
                    <a:bodyPr/>
                    <a:lstStyle/>
                    <a:p>
                      <a:pPr algn="ctr"/>
                      <a:r>
                        <a:rPr lang="en-US" sz="2000" dirty="0"/>
                        <a:t>2</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extLst>
                  <a:ext uri="{0D108BD9-81ED-4DB2-BD59-A6C34878D82A}">
                    <a16:rowId xmlns:a16="http://schemas.microsoft.com/office/drawing/2014/main" val="102094411"/>
                  </a:ext>
                </a:extLst>
              </a:tr>
              <a:tr h="0">
                <a:tc>
                  <a:txBody>
                    <a:bodyPr/>
                    <a:lstStyle/>
                    <a:p>
                      <a:pPr algn="ctr"/>
                      <a:r>
                        <a:rPr lang="en-US" sz="2000" dirty="0"/>
                        <a:t>4</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kern="1200" dirty="0">
                          <a:solidFill>
                            <a:schemeClr val="tx1"/>
                          </a:solidFill>
                          <a:latin typeface="+mn-lt"/>
                          <a:ea typeface="+mn-ea"/>
                          <a:cs typeface="+mn-cs"/>
                        </a:rPr>
                        <a:t>16%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000"/>
                        <a:t>69</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000" dirty="0"/>
                        <a:t>104</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000" dirty="0"/>
                        <a:t>25%</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tc>
                  <a:txBody>
                    <a:bodyPr/>
                    <a:lstStyle/>
                    <a:p>
                      <a:pPr algn="ctr"/>
                      <a:r>
                        <a:rPr lang="en-US" sz="2000" dirty="0"/>
                        <a:t>4</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extLst>
                  <a:ext uri="{0D108BD9-81ED-4DB2-BD59-A6C34878D82A}">
                    <a16:rowId xmlns:a16="http://schemas.microsoft.com/office/drawing/2014/main" val="2746254399"/>
                  </a:ext>
                </a:extLst>
              </a:tr>
              <a:tr h="0">
                <a:tc>
                  <a:txBody>
                    <a:bodyPr/>
                    <a:lstStyle/>
                    <a:p>
                      <a:pPr algn="ctr"/>
                      <a:r>
                        <a:rPr lang="en-US" sz="2000" dirty="0"/>
                        <a:t>6</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kern="1200" dirty="0">
                          <a:solidFill>
                            <a:schemeClr val="tx1"/>
                          </a:solidFill>
                          <a:latin typeface="+mn-lt"/>
                          <a:ea typeface="+mn-ea"/>
                          <a:cs typeface="+mn-cs"/>
                        </a:rPr>
                        <a:t>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000"/>
                        <a:t>46</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000" dirty="0"/>
                        <a:t>69</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000" dirty="0"/>
                        <a:t>17%</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tc>
                  <a:txBody>
                    <a:bodyPr/>
                    <a:lstStyle/>
                    <a:p>
                      <a:pPr algn="ctr"/>
                      <a:r>
                        <a:rPr lang="en-US" sz="2000" dirty="0"/>
                        <a:t>6</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extLst>
                  <a:ext uri="{0D108BD9-81ED-4DB2-BD59-A6C34878D82A}">
                    <a16:rowId xmlns:a16="http://schemas.microsoft.com/office/drawing/2014/main" val="3920985367"/>
                  </a:ext>
                </a:extLst>
              </a:tr>
              <a:tr h="0">
                <a:tc>
                  <a:txBody>
                    <a:bodyPr/>
                    <a:lstStyle/>
                    <a:p>
                      <a:pPr algn="ctr"/>
                      <a:r>
                        <a:rPr lang="en-US" sz="2000" dirty="0"/>
                        <a:t>8</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kern="1200" dirty="0">
                          <a:solidFill>
                            <a:schemeClr val="tx1"/>
                          </a:solidFill>
                          <a:latin typeface="+mn-lt"/>
                          <a:ea typeface="+mn-ea"/>
                          <a:cs typeface="+mn-cs"/>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000"/>
                        <a:t>35</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000" dirty="0"/>
                        <a:t>52</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000" dirty="0"/>
                        <a:t>13%</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tc>
                  <a:txBody>
                    <a:bodyPr/>
                    <a:lstStyle/>
                    <a:p>
                      <a:pPr algn="ctr"/>
                      <a:r>
                        <a:rPr lang="en-US" sz="2000" dirty="0"/>
                        <a:t>8</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extLst>
                  <a:ext uri="{0D108BD9-81ED-4DB2-BD59-A6C34878D82A}">
                    <a16:rowId xmlns:a16="http://schemas.microsoft.com/office/drawing/2014/main" val="3729277154"/>
                  </a:ext>
                </a:extLst>
              </a:tr>
              <a:tr h="0">
                <a:tc>
                  <a:txBody>
                    <a:bodyPr/>
                    <a:lstStyle/>
                    <a:p>
                      <a:pPr algn="ctr"/>
                      <a:r>
                        <a:rPr lang="en-US" sz="2000" dirty="0"/>
                        <a:t>10</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kern="1200" dirty="0">
                          <a:solidFill>
                            <a:schemeClr val="tx1"/>
                          </a:solidFill>
                          <a:latin typeface="+mn-lt"/>
                          <a:ea typeface="+mn-ea"/>
                          <a:cs typeface="+mn-cs"/>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000"/>
                        <a:t>28</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000" dirty="0"/>
                        <a:t>41</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000" dirty="0"/>
                        <a:t>10%</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tc>
                  <a:txBody>
                    <a:bodyPr/>
                    <a:lstStyle/>
                    <a:p>
                      <a:pPr algn="ctr"/>
                      <a:r>
                        <a:rPr lang="en-US" sz="2000" dirty="0"/>
                        <a:t>10</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extLst>
                  <a:ext uri="{0D108BD9-81ED-4DB2-BD59-A6C34878D82A}">
                    <a16:rowId xmlns:a16="http://schemas.microsoft.com/office/drawing/2014/main" val="4133898082"/>
                  </a:ext>
                </a:extLst>
              </a:tr>
              <a:tr h="0">
                <a:tc>
                  <a:txBody>
                    <a:bodyPr/>
                    <a:lstStyle/>
                    <a:p>
                      <a:pPr algn="ctr"/>
                      <a:r>
                        <a:rPr lang="en-US" sz="2000" dirty="0"/>
                        <a:t>12</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kern="1200" dirty="0">
                          <a:solidFill>
                            <a:schemeClr val="tx1"/>
                          </a:solidFill>
                          <a:latin typeface="+mn-lt"/>
                          <a:ea typeface="+mn-ea"/>
                          <a:cs typeface="+mn-cs"/>
                        </a:rPr>
                        <a:t>0.39%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000"/>
                        <a:t>23</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000" dirty="0"/>
                        <a:t>35</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000" dirty="0"/>
                        <a:t>8%</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tc>
                  <a:txBody>
                    <a:bodyPr/>
                    <a:lstStyle/>
                    <a:p>
                      <a:pPr algn="ctr"/>
                      <a:r>
                        <a:rPr lang="en-US" sz="2000" dirty="0"/>
                        <a:t>12</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extLst>
                  <a:ext uri="{0D108BD9-81ED-4DB2-BD59-A6C34878D82A}">
                    <a16:rowId xmlns:a16="http://schemas.microsoft.com/office/drawing/2014/main" val="1794695764"/>
                  </a:ext>
                </a:extLst>
              </a:tr>
              <a:tr h="0">
                <a:tc>
                  <a:txBody>
                    <a:bodyPr/>
                    <a:lstStyle/>
                    <a:p>
                      <a:pPr algn="ctr"/>
                      <a:r>
                        <a:rPr lang="en-US" sz="2000" dirty="0"/>
                        <a:t>15</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kern="1200" dirty="0">
                          <a:solidFill>
                            <a:schemeClr val="tx1"/>
                          </a:solidFill>
                          <a:latin typeface="+mn-lt"/>
                          <a:ea typeface="+mn-ea"/>
                          <a:cs typeface="+mn-cs"/>
                        </a:rPr>
                        <a:t>0.10%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000"/>
                        <a:t>18</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000" dirty="0"/>
                        <a:t>28</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000" dirty="0"/>
                        <a:t>7%</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tc>
                  <a:txBody>
                    <a:bodyPr/>
                    <a:lstStyle/>
                    <a:p>
                      <a:pPr algn="ctr"/>
                      <a:r>
                        <a:rPr lang="en-US" sz="2000" dirty="0"/>
                        <a:t>15</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extLst>
                  <a:ext uri="{0D108BD9-81ED-4DB2-BD59-A6C34878D82A}">
                    <a16:rowId xmlns:a16="http://schemas.microsoft.com/office/drawing/2014/main" val="98447560"/>
                  </a:ext>
                </a:extLst>
              </a:tr>
              <a:tr h="0">
                <a:tc>
                  <a:txBody>
                    <a:bodyPr/>
                    <a:lstStyle/>
                    <a:p>
                      <a:pPr algn="ctr"/>
                      <a:r>
                        <a:rPr lang="en-US" sz="2000" dirty="0"/>
                        <a:t>20</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kern="1200" dirty="0">
                          <a:solidFill>
                            <a:schemeClr val="tx1"/>
                          </a:solidFill>
                          <a:latin typeface="+mn-lt"/>
                          <a:ea typeface="+mn-ea"/>
                          <a:cs typeface="+mn-cs"/>
                        </a:rPr>
                        <a:t>0.01%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000"/>
                        <a:t>14</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000" dirty="0"/>
                        <a:t>21</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000" dirty="0"/>
                        <a:t>5%</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tc>
                  <a:txBody>
                    <a:bodyPr/>
                    <a:lstStyle/>
                    <a:p>
                      <a:pPr algn="ctr"/>
                      <a:r>
                        <a:rPr lang="en-US" sz="2000" dirty="0"/>
                        <a:t>20</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extLst>
                  <a:ext uri="{0D108BD9-81ED-4DB2-BD59-A6C34878D82A}">
                    <a16:rowId xmlns:a16="http://schemas.microsoft.com/office/drawing/2014/main" val="1665002718"/>
                  </a:ext>
                </a:extLst>
              </a:tr>
              <a:tr h="0">
                <a:tc>
                  <a:txBody>
                    <a:bodyPr/>
                    <a:lstStyle/>
                    <a:p>
                      <a:pPr algn="ctr"/>
                      <a:r>
                        <a:rPr lang="en-US" sz="2000" b="1" dirty="0"/>
                        <a:t>50</a:t>
                      </a:r>
                      <a:endParaRPr lang="en-US" sz="2000" dirty="0"/>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kern="1200" dirty="0">
                          <a:solidFill>
                            <a:schemeClr val="tx1"/>
                          </a:solidFill>
                          <a:latin typeface="+mn-lt"/>
                          <a:ea typeface="+mn-ea"/>
                          <a:cs typeface="+mn-cs"/>
                        </a:rPr>
                        <a: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000"/>
                        <a:t>6</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000" dirty="0"/>
                        <a:t>8</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000" dirty="0"/>
                        <a:t>2%</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tc>
                  <a:txBody>
                    <a:bodyPr/>
                    <a:lstStyle/>
                    <a:p>
                      <a:pPr algn="ctr"/>
                      <a:r>
                        <a:rPr lang="en-US" sz="2000" dirty="0"/>
                        <a:t>50</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extLst>
                  <a:ext uri="{0D108BD9-81ED-4DB2-BD59-A6C34878D82A}">
                    <a16:rowId xmlns:a16="http://schemas.microsoft.com/office/drawing/2014/main" val="1907794776"/>
                  </a:ext>
                </a:extLst>
              </a:tr>
            </a:tbl>
          </a:graphicData>
        </a:graphic>
      </p:graphicFrame>
      <p:sp>
        <p:nvSpPr>
          <p:cNvPr id="6" name="TextBox 5">
            <a:extLst>
              <a:ext uri="{FF2B5EF4-FFF2-40B4-BE49-F238E27FC236}">
                <a16:creationId xmlns:a16="http://schemas.microsoft.com/office/drawing/2014/main" id="{98BC7610-0DD4-7565-C7E6-EDFDB7A60C49}"/>
              </a:ext>
            </a:extLst>
          </p:cNvPr>
          <p:cNvSpPr txBox="1"/>
          <p:nvPr/>
        </p:nvSpPr>
        <p:spPr>
          <a:xfrm>
            <a:off x="3429000" y="6096001"/>
            <a:ext cx="6858000" cy="646331"/>
          </a:xfrm>
          <a:prstGeom prst="rect">
            <a:avLst/>
          </a:prstGeom>
          <a:noFill/>
        </p:spPr>
        <p:txBody>
          <a:bodyPr wrap="square">
            <a:spAutoFit/>
          </a:bodyPr>
          <a:lstStyle/>
          <a:p>
            <a:r>
              <a:rPr lang="en-US" dirty="0">
                <a:latin typeface="+mn-lt"/>
              </a:rPr>
              <a:t>* CDC Appendix B. Air Guidelines for Environmental Infection Control in Health-Care Facilities (2003),  Medical world</a:t>
            </a:r>
          </a:p>
        </p:txBody>
      </p:sp>
    </p:spTree>
    <p:extLst>
      <p:ext uri="{BB962C8B-B14F-4D97-AF65-F5344CB8AC3E}">
        <p14:creationId xmlns:p14="http://schemas.microsoft.com/office/powerpoint/2010/main" val="10606519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0CA28-0DEF-49AA-8D9B-DC920750F7AC}"/>
              </a:ext>
            </a:extLst>
          </p:cNvPr>
          <p:cNvSpPr>
            <a:spLocks noGrp="1"/>
          </p:cNvSpPr>
          <p:nvPr>
            <p:ph type="title"/>
          </p:nvPr>
        </p:nvSpPr>
        <p:spPr/>
        <p:txBody>
          <a:bodyPr/>
          <a:lstStyle/>
          <a:p>
            <a:r>
              <a:rPr lang="en-US" sz="3600" dirty="0"/>
              <a:t>Where do ACH standards </a:t>
            </a:r>
            <a:br>
              <a:rPr lang="en-US" sz="3600" dirty="0"/>
            </a:br>
            <a:r>
              <a:rPr lang="en-US" sz="3600" dirty="0"/>
              <a:t>and guidelines come from?</a:t>
            </a:r>
          </a:p>
        </p:txBody>
      </p:sp>
      <p:sp>
        <p:nvSpPr>
          <p:cNvPr id="3" name="Content Placeholder 2">
            <a:extLst>
              <a:ext uri="{FF2B5EF4-FFF2-40B4-BE49-F238E27FC236}">
                <a16:creationId xmlns:a16="http://schemas.microsoft.com/office/drawing/2014/main" id="{5BBF27B4-7DB2-4246-8811-C6E02B7B4148}"/>
              </a:ext>
            </a:extLst>
          </p:cNvPr>
          <p:cNvSpPr>
            <a:spLocks noGrp="1"/>
          </p:cNvSpPr>
          <p:nvPr>
            <p:ph idx="1"/>
          </p:nvPr>
        </p:nvSpPr>
        <p:spPr/>
        <p:txBody>
          <a:bodyPr/>
          <a:lstStyle/>
          <a:p>
            <a:r>
              <a:rPr lang="en-US" sz="2800" dirty="0"/>
              <a:t>ASHRAE </a:t>
            </a:r>
            <a:r>
              <a:rPr lang="en-US" sz="2000" dirty="0"/>
              <a:t>American Society of Heating, Refrigerating and Air-Conditioning Engineers</a:t>
            </a:r>
            <a:endParaRPr lang="en-US" sz="2400" dirty="0"/>
          </a:p>
          <a:p>
            <a:r>
              <a:rPr lang="en-US" sz="2800" dirty="0"/>
              <a:t>CDC </a:t>
            </a:r>
            <a:r>
              <a:rPr lang="en-US" sz="2000" dirty="0"/>
              <a:t>Centers for Disease Control and Prevention</a:t>
            </a:r>
            <a:endParaRPr lang="en-US" sz="2800" dirty="0"/>
          </a:p>
          <a:p>
            <a:r>
              <a:rPr lang="en-US" sz="2800" dirty="0"/>
              <a:t>DOD </a:t>
            </a:r>
            <a:r>
              <a:rPr lang="en-US" sz="2000" dirty="0"/>
              <a:t>Department of Defense Standards </a:t>
            </a:r>
          </a:p>
          <a:p>
            <a:r>
              <a:rPr lang="en-US" sz="2800" dirty="0"/>
              <a:t>ISO </a:t>
            </a:r>
            <a:r>
              <a:rPr lang="en-US" sz="2000" dirty="0"/>
              <a:t>International Organization for Standardization</a:t>
            </a:r>
          </a:p>
          <a:p>
            <a:r>
              <a:rPr lang="en-US" sz="2800" dirty="0"/>
              <a:t>Others</a:t>
            </a:r>
          </a:p>
          <a:p>
            <a:endParaRPr lang="en-US" sz="2800" dirty="0"/>
          </a:p>
          <a:p>
            <a:pPr marL="0" indent="0" algn="ctr">
              <a:buNone/>
            </a:pPr>
            <a:r>
              <a:rPr lang="en-US" sz="2800" b="1" dirty="0"/>
              <a:t>Most of the ACH levels are based on comfort except for when airborne contagion mitigation is required in hospitals</a:t>
            </a:r>
          </a:p>
        </p:txBody>
      </p:sp>
    </p:spTree>
    <p:extLst>
      <p:ext uri="{BB962C8B-B14F-4D97-AF65-F5344CB8AC3E}">
        <p14:creationId xmlns:p14="http://schemas.microsoft.com/office/powerpoint/2010/main" val="15796677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597A3A16-3965-4A2D-80BE-D52609E06561}"/>
              </a:ext>
            </a:extLst>
          </p:cNvPr>
          <p:cNvSpPr>
            <a:spLocks noGrp="1"/>
          </p:cNvSpPr>
          <p:nvPr>
            <p:ph type="title"/>
          </p:nvPr>
        </p:nvSpPr>
        <p:spPr/>
        <p:txBody>
          <a:bodyPr/>
          <a:lstStyle/>
          <a:p>
            <a:r>
              <a:rPr lang="en-US" altLang="en-US" dirty="0"/>
              <a:t>ACH Standards &amp; Guidelines</a:t>
            </a:r>
          </a:p>
        </p:txBody>
      </p:sp>
      <p:graphicFrame>
        <p:nvGraphicFramePr>
          <p:cNvPr id="4" name="Table 3">
            <a:extLst>
              <a:ext uri="{FF2B5EF4-FFF2-40B4-BE49-F238E27FC236}">
                <a16:creationId xmlns:a16="http://schemas.microsoft.com/office/drawing/2014/main" id="{D2BA0B3F-BB99-4692-9EF8-B4CE238346ED}"/>
              </a:ext>
            </a:extLst>
          </p:cNvPr>
          <p:cNvGraphicFramePr>
            <a:graphicFrameLocks noGrp="1"/>
          </p:cNvGraphicFramePr>
          <p:nvPr>
            <p:extLst>
              <p:ext uri="{D42A27DB-BD31-4B8C-83A1-F6EECF244321}">
                <p14:modId xmlns:p14="http://schemas.microsoft.com/office/powerpoint/2010/main" val="245520297"/>
              </p:ext>
            </p:extLst>
          </p:nvPr>
        </p:nvGraphicFramePr>
        <p:xfrm>
          <a:off x="1981201" y="1905000"/>
          <a:ext cx="8229599" cy="4069150"/>
        </p:xfrm>
        <a:graphic>
          <a:graphicData uri="http://schemas.openxmlformats.org/drawingml/2006/table">
            <a:tbl>
              <a:tblPr>
                <a:tableStyleId>{2D5ABB26-0587-4C30-8999-92F81FD0307C}</a:tableStyleId>
              </a:tblPr>
              <a:tblGrid>
                <a:gridCol w="2114025">
                  <a:extLst>
                    <a:ext uri="{9D8B030D-6E8A-4147-A177-3AD203B41FA5}">
                      <a16:colId xmlns:a16="http://schemas.microsoft.com/office/drawing/2014/main" val="20000"/>
                    </a:ext>
                  </a:extLst>
                </a:gridCol>
                <a:gridCol w="604007">
                  <a:extLst>
                    <a:ext uri="{9D8B030D-6E8A-4147-A177-3AD203B41FA5}">
                      <a16:colId xmlns:a16="http://schemas.microsoft.com/office/drawing/2014/main" val="20001"/>
                    </a:ext>
                  </a:extLst>
                </a:gridCol>
                <a:gridCol w="755009">
                  <a:extLst>
                    <a:ext uri="{9D8B030D-6E8A-4147-A177-3AD203B41FA5}">
                      <a16:colId xmlns:a16="http://schemas.microsoft.com/office/drawing/2014/main" val="20002"/>
                    </a:ext>
                  </a:extLst>
                </a:gridCol>
                <a:gridCol w="946559">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685800">
                  <a:extLst>
                    <a:ext uri="{9D8B030D-6E8A-4147-A177-3AD203B41FA5}">
                      <a16:colId xmlns:a16="http://schemas.microsoft.com/office/drawing/2014/main" val="20005"/>
                    </a:ext>
                  </a:extLst>
                </a:gridCol>
                <a:gridCol w="609600">
                  <a:extLst>
                    <a:ext uri="{9D8B030D-6E8A-4147-A177-3AD203B41FA5}">
                      <a16:colId xmlns:a16="http://schemas.microsoft.com/office/drawing/2014/main" val="20006"/>
                    </a:ext>
                  </a:extLst>
                </a:gridCol>
                <a:gridCol w="1371599">
                  <a:extLst>
                    <a:ext uri="{9D8B030D-6E8A-4147-A177-3AD203B41FA5}">
                      <a16:colId xmlns:a16="http://schemas.microsoft.com/office/drawing/2014/main" val="20007"/>
                    </a:ext>
                  </a:extLst>
                </a:gridCol>
              </a:tblGrid>
              <a:tr h="624785">
                <a:tc>
                  <a:txBody>
                    <a:bodyPr/>
                    <a:lstStyle/>
                    <a:p>
                      <a:r>
                        <a:rPr lang="en-US" sz="2000" b="1" dirty="0"/>
                        <a:t>Area</a:t>
                      </a:r>
                      <a:endParaRPr lang="en-US" sz="2000" dirty="0"/>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t>ACH</a:t>
                      </a:r>
                      <a:br>
                        <a:rPr lang="en-US" sz="2000" b="1" dirty="0"/>
                      </a:br>
                      <a:r>
                        <a:rPr lang="en-US" sz="2000" b="1" dirty="0"/>
                        <a:t>min</a:t>
                      </a:r>
                      <a:endParaRPr lang="en-US" sz="2000" dirty="0"/>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t>ACH</a:t>
                      </a:r>
                      <a:br>
                        <a:rPr lang="en-US" sz="2000" b="1" dirty="0"/>
                      </a:br>
                      <a:r>
                        <a:rPr lang="en-US" sz="2000" b="1" dirty="0"/>
                        <a:t>max</a:t>
                      </a:r>
                      <a:endParaRPr lang="en-US" sz="2000" dirty="0"/>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1"/>
                        <a:t>Source</a:t>
                      </a:r>
                      <a:endParaRPr lang="en-US" sz="2000"/>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1" dirty="0"/>
                        <a:t>Area</a:t>
                      </a:r>
                      <a:endParaRPr lang="en-US" sz="2000" dirty="0"/>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t>ACH</a:t>
                      </a:r>
                      <a:br>
                        <a:rPr lang="en-US" sz="2000" b="1" dirty="0"/>
                      </a:br>
                      <a:r>
                        <a:rPr lang="en-US" sz="2000" b="1" dirty="0"/>
                        <a:t>min</a:t>
                      </a:r>
                      <a:endParaRPr lang="en-US" sz="2000" dirty="0"/>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1" dirty="0"/>
                        <a:t>ACH</a:t>
                      </a:r>
                      <a:br>
                        <a:rPr lang="en-US" sz="2000" b="1" dirty="0"/>
                      </a:br>
                      <a:r>
                        <a:rPr lang="en-US" sz="2000" b="1" dirty="0"/>
                        <a:t>max</a:t>
                      </a:r>
                      <a:endParaRPr lang="en-US" sz="2000" dirty="0"/>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1"/>
                        <a:t>Source</a:t>
                      </a:r>
                      <a:endParaRPr lang="en-US" sz="2000"/>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24785">
                <a:tc>
                  <a:txBody>
                    <a:bodyPr/>
                    <a:lstStyle/>
                    <a:p>
                      <a:r>
                        <a:rPr lang="en-US" sz="2000" b="0" dirty="0"/>
                        <a:t>Hospital Trauma room</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a:t>15</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t>-</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a:t>CDC</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a:t>Classroom (Art)</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16</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a:t>20</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a:t>EPA</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24785">
                <a:tc>
                  <a:txBody>
                    <a:bodyPr/>
                    <a:lstStyle/>
                    <a:p>
                      <a:r>
                        <a:rPr lang="en-US" sz="2000" dirty="0"/>
                        <a:t>Hospital room airborne precautions</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t>12</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t>-</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1" dirty="0"/>
                        <a:t>CDC</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Malls</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t>6</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a:t>10</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EPA</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24785">
                <a:tc>
                  <a:txBody>
                    <a:bodyPr/>
                    <a:lstStyle/>
                    <a:p>
                      <a:r>
                        <a:rPr lang="en-US" sz="2000"/>
                        <a:t>Hospital operating room</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a:t>25</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a:t>Office</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t>8</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a:t>30</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Greenheck</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624785">
                <a:tc>
                  <a:txBody>
                    <a:bodyPr/>
                    <a:lstStyle/>
                    <a:p>
                      <a:r>
                        <a:rPr lang="en-US" sz="2000"/>
                        <a:t>Hospital rooms</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a:t>6</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10</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a:t>EPA</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a:t>Engine Room</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t>20</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a:t>60</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Greenheck</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20018">
                <a:tc>
                  <a:txBody>
                    <a:bodyPr/>
                    <a:lstStyle/>
                    <a:p>
                      <a:r>
                        <a:rPr lang="en-US" sz="2000"/>
                        <a:t>Restaurants</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a:t>8</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12</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a:t>EPA</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a:t>Kitchen</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t>12</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a:t>60</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Greenheck</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20018">
                <a:tc>
                  <a:txBody>
                    <a:bodyPr/>
                    <a:lstStyle/>
                    <a:p>
                      <a:r>
                        <a:rPr lang="en-US" sz="2000"/>
                        <a:t>Restaurants</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a:t>8</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20</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NCI</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a:t>Kitchen</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t>7</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a:t>8</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NCI</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F851DAA1-987D-410E-B616-3D344667739E}"/>
              </a:ext>
            </a:extLst>
          </p:cNvPr>
          <p:cNvSpPr>
            <a:spLocks noGrp="1"/>
          </p:cNvSpPr>
          <p:nvPr>
            <p:ph type="title"/>
          </p:nvPr>
        </p:nvSpPr>
        <p:spPr/>
        <p:txBody>
          <a:bodyPr/>
          <a:lstStyle/>
          <a:p>
            <a:r>
              <a:rPr lang="en-US" altLang="en-US" dirty="0"/>
              <a:t>ACH Standards &amp; Guidelines</a:t>
            </a:r>
          </a:p>
        </p:txBody>
      </p:sp>
      <p:graphicFrame>
        <p:nvGraphicFramePr>
          <p:cNvPr id="4" name="Table 3">
            <a:extLst>
              <a:ext uri="{FF2B5EF4-FFF2-40B4-BE49-F238E27FC236}">
                <a16:creationId xmlns:a16="http://schemas.microsoft.com/office/drawing/2014/main" id="{B9C88B5E-3B83-47BC-80A8-84CF4370C838}"/>
              </a:ext>
            </a:extLst>
          </p:cNvPr>
          <p:cNvGraphicFramePr>
            <a:graphicFrameLocks noGrp="1"/>
          </p:cNvGraphicFramePr>
          <p:nvPr>
            <p:extLst>
              <p:ext uri="{D42A27DB-BD31-4B8C-83A1-F6EECF244321}">
                <p14:modId xmlns:p14="http://schemas.microsoft.com/office/powerpoint/2010/main" val="4224920165"/>
              </p:ext>
            </p:extLst>
          </p:nvPr>
        </p:nvGraphicFramePr>
        <p:xfrm>
          <a:off x="1981201" y="1981201"/>
          <a:ext cx="8229601" cy="3930056"/>
        </p:xfrm>
        <a:graphic>
          <a:graphicData uri="http://schemas.openxmlformats.org/drawingml/2006/table">
            <a:tbl>
              <a:tblPr>
                <a:tableStyleId>{2D5ABB26-0587-4C30-8999-92F81FD0307C}</a:tableStyleId>
              </a:tblPr>
              <a:tblGrid>
                <a:gridCol w="16002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685800">
                  <a:extLst>
                    <a:ext uri="{9D8B030D-6E8A-4147-A177-3AD203B41FA5}">
                      <a16:colId xmlns:a16="http://schemas.microsoft.com/office/drawing/2014/main" val="20005"/>
                    </a:ext>
                  </a:extLst>
                </a:gridCol>
                <a:gridCol w="609600">
                  <a:extLst>
                    <a:ext uri="{9D8B030D-6E8A-4147-A177-3AD203B41FA5}">
                      <a16:colId xmlns:a16="http://schemas.microsoft.com/office/drawing/2014/main" val="20006"/>
                    </a:ext>
                  </a:extLst>
                </a:gridCol>
                <a:gridCol w="1371601">
                  <a:extLst>
                    <a:ext uri="{9D8B030D-6E8A-4147-A177-3AD203B41FA5}">
                      <a16:colId xmlns:a16="http://schemas.microsoft.com/office/drawing/2014/main" val="20007"/>
                    </a:ext>
                  </a:extLst>
                </a:gridCol>
              </a:tblGrid>
              <a:tr h="624896">
                <a:tc>
                  <a:txBody>
                    <a:bodyPr/>
                    <a:lstStyle/>
                    <a:p>
                      <a:r>
                        <a:rPr lang="en-US" sz="2000" b="1" dirty="0"/>
                        <a:t>Area</a:t>
                      </a:r>
                      <a:endParaRPr lang="en-US" sz="2000" dirty="0"/>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t>ACH</a:t>
                      </a:r>
                      <a:br>
                        <a:rPr lang="en-US" sz="2000" b="1" dirty="0"/>
                      </a:br>
                      <a:r>
                        <a:rPr lang="en-US" sz="2000" b="1" dirty="0"/>
                        <a:t>min</a:t>
                      </a:r>
                      <a:endParaRPr lang="en-US" sz="2000" dirty="0"/>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t>ACH</a:t>
                      </a:r>
                      <a:br>
                        <a:rPr lang="en-US" sz="2000" b="1" dirty="0"/>
                      </a:br>
                      <a:r>
                        <a:rPr lang="en-US" sz="2000" b="1" dirty="0"/>
                        <a:t>max</a:t>
                      </a:r>
                      <a:endParaRPr lang="en-US" sz="2000" dirty="0"/>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1" dirty="0"/>
                        <a:t>Source</a:t>
                      </a:r>
                      <a:endParaRPr lang="en-US" sz="2000" dirty="0"/>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1" dirty="0"/>
                        <a:t>Area</a:t>
                      </a:r>
                      <a:endParaRPr lang="en-US" sz="2000" dirty="0"/>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t>ACH</a:t>
                      </a:r>
                      <a:br>
                        <a:rPr lang="en-US" sz="2000" b="1" dirty="0"/>
                      </a:br>
                      <a:r>
                        <a:rPr lang="en-US" sz="2000" b="1" dirty="0"/>
                        <a:t>min</a:t>
                      </a:r>
                      <a:endParaRPr lang="en-US" sz="2000" dirty="0"/>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1" dirty="0"/>
                        <a:t>ACH</a:t>
                      </a:r>
                      <a:br>
                        <a:rPr lang="en-US" sz="2000" b="1" dirty="0"/>
                      </a:br>
                      <a:r>
                        <a:rPr lang="en-US" sz="2000" b="1" dirty="0"/>
                        <a:t>max</a:t>
                      </a:r>
                      <a:endParaRPr lang="en-US" sz="2000" dirty="0"/>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1"/>
                        <a:t>Source</a:t>
                      </a:r>
                      <a:endParaRPr lang="en-US" sz="2000"/>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20081">
                <a:tc>
                  <a:txBody>
                    <a:bodyPr/>
                    <a:lstStyle/>
                    <a:p>
                      <a:r>
                        <a:rPr lang="en-US" sz="2000"/>
                        <a:t>Restaurants</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15</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20</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a:t>wiki</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a:t>Kitchen</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14</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t>18</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NCI</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54963">
                <a:tc>
                  <a:txBody>
                    <a:bodyPr/>
                    <a:lstStyle/>
                    <a:p>
                      <a:r>
                        <a:rPr lang="en-US" sz="2000"/>
                        <a:t>Bar</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15</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a:t>30</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Greenheck</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Kitchens</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15</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a:t>30</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a:t>EPA</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24896">
                <a:tc>
                  <a:txBody>
                    <a:bodyPr/>
                    <a:lstStyle/>
                    <a:p>
                      <a:r>
                        <a:rPr lang="en-US" sz="2000"/>
                        <a:t>Bar</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t>15</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20</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NCI</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Retail</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6</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a:t>10</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a:t>NCI, wiki, EPA</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20081">
                <a:tc>
                  <a:txBody>
                    <a:bodyPr/>
                    <a:lstStyle/>
                    <a:p>
                      <a:r>
                        <a:rPr lang="en-US" sz="2000"/>
                        <a:t>Bar</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t>15</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20</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wiki</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a:t>Laboratory</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12</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a:t>30</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Greenheck</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624896">
                <a:tc>
                  <a:txBody>
                    <a:bodyPr/>
                    <a:lstStyle/>
                    <a:p>
                      <a:r>
                        <a:rPr lang="en-US" sz="2000"/>
                        <a:t>School Classroom</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t>4</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12</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a:t>EPA</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a:t>Laboratory</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t>6</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a:t>12</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wiki</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20081">
                <a:tc>
                  <a:txBody>
                    <a:bodyPr/>
                    <a:lstStyle/>
                    <a:p>
                      <a:r>
                        <a:rPr lang="en-US" sz="2000"/>
                        <a:t>Auditorium</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t>8</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15</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a:t>EPA</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a:t>Club Houses</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t>20</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a:t>30</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EPA</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20081">
                <a:tc>
                  <a:txBody>
                    <a:bodyPr/>
                    <a:lstStyle/>
                    <a:p>
                      <a:r>
                        <a:rPr lang="en-US" sz="2000" dirty="0"/>
                        <a:t>Assembly Hall</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t>6</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8</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EPA</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Theatres</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t>8</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a:t>15</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EPA</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20081">
                <a:tc>
                  <a:txBody>
                    <a:bodyPr/>
                    <a:lstStyle/>
                    <a:p>
                      <a:r>
                        <a:rPr lang="en-US" sz="2000" kern="1200" dirty="0">
                          <a:solidFill>
                            <a:schemeClr val="tx1"/>
                          </a:solidFill>
                          <a:latin typeface="+mn-lt"/>
                          <a:ea typeface="+mn-ea"/>
                          <a:cs typeface="+mn-cs"/>
                        </a:rPr>
                        <a:t>Swimming Pool</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kern="1200" dirty="0">
                          <a:solidFill>
                            <a:schemeClr val="tx1"/>
                          </a:solidFill>
                          <a:latin typeface="+mn-lt"/>
                          <a:ea typeface="+mn-ea"/>
                          <a:cs typeface="+mn-cs"/>
                        </a:rPr>
                        <a:t>20</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kern="1200" dirty="0">
                          <a:solidFill>
                            <a:schemeClr val="tx1"/>
                          </a:solidFill>
                          <a:latin typeface="+mn-lt"/>
                          <a:ea typeface="+mn-ea"/>
                          <a:cs typeface="+mn-cs"/>
                        </a:rPr>
                        <a:t>30</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kern="1200" dirty="0">
                          <a:solidFill>
                            <a:schemeClr val="tx1"/>
                          </a:solidFill>
                          <a:latin typeface="+mn-lt"/>
                          <a:ea typeface="+mn-ea"/>
                          <a:cs typeface="+mn-cs"/>
                        </a:rPr>
                        <a:t>EPA</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kern="1200" dirty="0">
                        <a:solidFill>
                          <a:schemeClr val="tx1"/>
                        </a:solidFill>
                        <a:latin typeface="+mn-lt"/>
                        <a:ea typeface="+mn-ea"/>
                        <a:cs typeface="+mn-cs"/>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kern="1200" dirty="0">
                        <a:solidFill>
                          <a:schemeClr val="tx1"/>
                        </a:solidFill>
                        <a:latin typeface="+mn-lt"/>
                        <a:ea typeface="+mn-ea"/>
                        <a:cs typeface="+mn-cs"/>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kern="1200" dirty="0">
                        <a:solidFill>
                          <a:schemeClr val="tx1"/>
                        </a:solidFill>
                        <a:latin typeface="+mn-lt"/>
                        <a:ea typeface="+mn-ea"/>
                        <a:cs typeface="+mn-cs"/>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kern="1200" dirty="0">
                        <a:solidFill>
                          <a:schemeClr val="tx1"/>
                        </a:solidFill>
                        <a:latin typeface="+mn-lt"/>
                        <a:ea typeface="+mn-ea"/>
                        <a:cs typeface="+mn-cs"/>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33930153"/>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AD6AA-C55A-45A5-9B3B-0FC49854C22A}"/>
              </a:ext>
            </a:extLst>
          </p:cNvPr>
          <p:cNvSpPr>
            <a:spLocks noGrp="1"/>
          </p:cNvSpPr>
          <p:nvPr>
            <p:ph type="title"/>
          </p:nvPr>
        </p:nvSpPr>
        <p:spPr/>
        <p:txBody>
          <a:bodyPr/>
          <a:lstStyle/>
          <a:p>
            <a:r>
              <a:rPr lang="en-US" dirty="0"/>
              <a:t>What have facility managers done?</a:t>
            </a:r>
          </a:p>
        </p:txBody>
      </p:sp>
      <p:sp>
        <p:nvSpPr>
          <p:cNvPr id="3" name="Content Placeholder 2">
            <a:extLst>
              <a:ext uri="{FF2B5EF4-FFF2-40B4-BE49-F238E27FC236}">
                <a16:creationId xmlns:a16="http://schemas.microsoft.com/office/drawing/2014/main" id="{5A2A86E3-D8B3-4108-BFF5-3448017B25F9}"/>
              </a:ext>
            </a:extLst>
          </p:cNvPr>
          <p:cNvSpPr>
            <a:spLocks noGrp="1"/>
          </p:cNvSpPr>
          <p:nvPr>
            <p:ph idx="1"/>
          </p:nvPr>
        </p:nvSpPr>
        <p:spPr/>
        <p:txBody>
          <a:bodyPr>
            <a:normAutofit lnSpcReduction="10000"/>
          </a:bodyPr>
          <a:lstStyle/>
          <a:p>
            <a:r>
              <a:rPr lang="en-US" sz="3200" dirty="0"/>
              <a:t>Hawaiian airlines ventilation performance level is 20 ACH and they posted it for all passengers to see on their entertainment screens</a:t>
            </a:r>
          </a:p>
          <a:p>
            <a:r>
              <a:rPr lang="en-US" sz="3200" dirty="0"/>
              <a:t>Philadelphia restaurant program is 15 ACH and 106 restaurants participated</a:t>
            </a:r>
          </a:p>
          <a:p>
            <a:r>
              <a:rPr lang="en-US" sz="3200" dirty="0"/>
              <a:t>There is a public database with hundreds of facilities showing what they have done</a:t>
            </a:r>
          </a:p>
          <a:p>
            <a:endParaRPr lang="en-US" sz="3200" dirty="0"/>
          </a:p>
          <a:p>
            <a:pPr marL="0" indent="0" algn="ctr">
              <a:buNone/>
            </a:pPr>
            <a:r>
              <a:rPr lang="en-US" dirty="0">
                <a:hlinkClick r:id="rId2"/>
              </a:rPr>
              <a:t>https://www.cassbeth.com/cleanairbuildings/index.html</a:t>
            </a:r>
            <a:endParaRPr lang="en-US" dirty="0"/>
          </a:p>
          <a:p>
            <a:endParaRPr lang="en-US" sz="3200" dirty="0"/>
          </a:p>
        </p:txBody>
      </p:sp>
    </p:spTree>
    <p:extLst>
      <p:ext uri="{BB962C8B-B14F-4D97-AF65-F5344CB8AC3E}">
        <p14:creationId xmlns:p14="http://schemas.microsoft.com/office/powerpoint/2010/main" val="2279545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30041-0328-E412-6473-A9D09106C280}"/>
              </a:ext>
            </a:extLst>
          </p:cNvPr>
          <p:cNvSpPr>
            <a:spLocks noGrp="1"/>
          </p:cNvSpPr>
          <p:nvPr>
            <p:ph type="title"/>
          </p:nvPr>
        </p:nvSpPr>
        <p:spPr/>
        <p:txBody>
          <a:bodyPr/>
          <a:lstStyle/>
          <a:p>
            <a:r>
              <a:rPr lang="en-US" dirty="0"/>
              <a:t>Peru</a:t>
            </a:r>
          </a:p>
        </p:txBody>
      </p:sp>
      <p:sp>
        <p:nvSpPr>
          <p:cNvPr id="3" name="Content Placeholder 2">
            <a:extLst>
              <a:ext uri="{FF2B5EF4-FFF2-40B4-BE49-F238E27FC236}">
                <a16:creationId xmlns:a16="http://schemas.microsoft.com/office/drawing/2014/main" id="{E8C1AA15-75CF-F362-46C2-833E4FE28A46}"/>
              </a:ext>
            </a:extLst>
          </p:cNvPr>
          <p:cNvSpPr>
            <a:spLocks noGrp="1"/>
          </p:cNvSpPr>
          <p:nvPr>
            <p:ph idx="1"/>
          </p:nvPr>
        </p:nvSpPr>
        <p:spPr>
          <a:xfrm>
            <a:off x="228600" y="1524000"/>
            <a:ext cx="3962400" cy="4572000"/>
          </a:xfrm>
        </p:spPr>
        <p:txBody>
          <a:bodyPr>
            <a:noAutofit/>
          </a:bodyPr>
          <a:lstStyle/>
          <a:p>
            <a:pPr marL="0" indent="0" algn="ctr">
              <a:buNone/>
            </a:pPr>
            <a:r>
              <a:rPr lang="en-US" sz="2400" dirty="0"/>
              <a:t>June 2022</a:t>
            </a:r>
          </a:p>
          <a:p>
            <a:pPr marL="0" indent="0" algn="ctr">
              <a:buNone/>
            </a:pPr>
            <a:endParaRPr lang="en-US" sz="2400" dirty="0"/>
          </a:p>
          <a:p>
            <a:pPr marL="0" indent="0" algn="ctr">
              <a:buNone/>
            </a:pPr>
            <a:r>
              <a:rPr lang="en-US" sz="2400" dirty="0"/>
              <a:t>Peru</a:t>
            </a:r>
          </a:p>
          <a:p>
            <a:pPr marL="0" indent="0" algn="ctr">
              <a:buNone/>
            </a:pPr>
            <a:r>
              <a:rPr lang="en-US" sz="2400" dirty="0"/>
              <a:t>640 deaths per 100,000 people </a:t>
            </a:r>
          </a:p>
          <a:p>
            <a:pPr marL="0" indent="0" algn="ctr">
              <a:lnSpc>
                <a:spcPct val="110000"/>
              </a:lnSpc>
              <a:buNone/>
            </a:pPr>
            <a:r>
              <a:rPr lang="en-US" sz="2400" dirty="0"/>
              <a:t>World is 80, US is 304</a:t>
            </a:r>
          </a:p>
          <a:p>
            <a:pPr marL="0" indent="0" algn="ctr">
              <a:lnSpc>
                <a:spcPct val="110000"/>
              </a:lnSpc>
              <a:buNone/>
            </a:pPr>
            <a:endParaRPr lang="en-US" sz="2400" dirty="0"/>
          </a:p>
          <a:p>
            <a:pPr marL="0" indent="0" algn="ctr">
              <a:lnSpc>
                <a:spcPct val="110000"/>
              </a:lnSpc>
              <a:buNone/>
            </a:pPr>
            <a:r>
              <a:rPr lang="en-US" sz="2400" dirty="0"/>
              <a:t>Building Ventilation is about all buildings everywhere…</a:t>
            </a:r>
          </a:p>
          <a:p>
            <a:pPr marL="0" indent="0" algn="ctr">
              <a:lnSpc>
                <a:spcPct val="110000"/>
              </a:lnSpc>
              <a:buNone/>
            </a:pPr>
            <a:endParaRPr lang="en-US" sz="2400" dirty="0"/>
          </a:p>
        </p:txBody>
      </p:sp>
      <p:pic>
        <p:nvPicPr>
          <p:cNvPr id="11" name="Picture 10" descr="A picture containing outdoor, sky, city&#10;&#10;Description automatically generated">
            <a:extLst>
              <a:ext uri="{FF2B5EF4-FFF2-40B4-BE49-F238E27FC236}">
                <a16:creationId xmlns:a16="http://schemas.microsoft.com/office/drawing/2014/main" id="{C2CA64D6-27B0-ED18-F9D6-2C347D92D8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7200" y="1524000"/>
            <a:ext cx="6934200" cy="4495800"/>
          </a:xfrm>
          <a:prstGeom prst="rect">
            <a:avLst/>
          </a:prstGeom>
        </p:spPr>
      </p:pic>
      <p:sp>
        <p:nvSpPr>
          <p:cNvPr id="14" name="TextBox 13">
            <a:extLst>
              <a:ext uri="{FF2B5EF4-FFF2-40B4-BE49-F238E27FC236}">
                <a16:creationId xmlns:a16="http://schemas.microsoft.com/office/drawing/2014/main" id="{F25D76D6-5BC0-9AC7-F380-6AD94E45038D}"/>
              </a:ext>
            </a:extLst>
          </p:cNvPr>
          <p:cNvSpPr txBox="1"/>
          <p:nvPr/>
        </p:nvSpPr>
        <p:spPr>
          <a:xfrm>
            <a:off x="3657600" y="6022240"/>
            <a:ext cx="8077200" cy="738664"/>
          </a:xfrm>
          <a:prstGeom prst="rect">
            <a:avLst/>
          </a:prstGeom>
          <a:noFill/>
        </p:spPr>
        <p:txBody>
          <a:bodyPr wrap="square">
            <a:spAutoFit/>
          </a:bodyPr>
          <a:lstStyle/>
          <a:p>
            <a:pPr algn="ctr"/>
            <a:r>
              <a:rPr lang="en-US" sz="2400" dirty="0">
                <a:latin typeface="Times New Roman" panose="02020603050405020304" pitchFamily="18" charset="0"/>
                <a:cs typeface="Times New Roman" panose="02020603050405020304" pitchFamily="18" charset="0"/>
              </a:rPr>
              <a:t>Lima Peru</a:t>
            </a:r>
          </a:p>
          <a:p>
            <a:pPr algn="ctr"/>
            <a:r>
              <a:rPr lang="en-US" dirty="0">
                <a:latin typeface="Times New Roman" panose="02020603050405020304" pitchFamily="18" charset="0"/>
                <a:cs typeface="Times New Roman" panose="02020603050405020304" pitchFamily="18" charset="0"/>
                <a:hlinkClick r:id="rId3"/>
              </a:rPr>
              <a:t>https://en.wikipedia.org/wiki/COVID-19_pandemic_by_country_and_territory</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72383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7E90D-C878-53F1-6035-E44996B1A711}"/>
              </a:ext>
            </a:extLst>
          </p:cNvPr>
          <p:cNvSpPr>
            <a:spLocks noGrp="1"/>
          </p:cNvSpPr>
          <p:nvPr>
            <p:ph type="title"/>
          </p:nvPr>
        </p:nvSpPr>
        <p:spPr/>
        <p:txBody>
          <a:bodyPr/>
          <a:lstStyle/>
          <a:p>
            <a:r>
              <a:rPr lang="en-US" dirty="0"/>
              <a:t>Facility Types</a:t>
            </a:r>
            <a:br>
              <a:rPr lang="en-US" dirty="0"/>
            </a:br>
            <a:r>
              <a:rPr lang="en-US" dirty="0"/>
              <a:t>Research Findings</a:t>
            </a:r>
          </a:p>
        </p:txBody>
      </p:sp>
      <p:graphicFrame>
        <p:nvGraphicFramePr>
          <p:cNvPr id="4" name="Table 4">
            <a:extLst>
              <a:ext uri="{FF2B5EF4-FFF2-40B4-BE49-F238E27FC236}">
                <a16:creationId xmlns:a16="http://schemas.microsoft.com/office/drawing/2014/main" id="{6EF200B4-61E2-0075-B8C5-CF7A0B8C11DF}"/>
              </a:ext>
            </a:extLst>
          </p:cNvPr>
          <p:cNvGraphicFramePr>
            <a:graphicFrameLocks noGrp="1"/>
          </p:cNvGraphicFramePr>
          <p:nvPr>
            <p:ph idx="1"/>
            <p:extLst>
              <p:ext uri="{D42A27DB-BD31-4B8C-83A1-F6EECF244321}">
                <p14:modId xmlns:p14="http://schemas.microsoft.com/office/powerpoint/2010/main" val="3267044946"/>
              </p:ext>
            </p:extLst>
          </p:nvPr>
        </p:nvGraphicFramePr>
        <p:xfrm>
          <a:off x="1981200" y="2057400"/>
          <a:ext cx="8229600" cy="2743200"/>
        </p:xfrm>
        <a:graphic>
          <a:graphicData uri="http://schemas.openxmlformats.org/drawingml/2006/table">
            <a:tbl>
              <a:tblPr firstRow="1" bandRow="1">
                <a:tableStyleId>{2D5ABB26-0587-4C30-8999-92F81FD0307C}</a:tableStyleId>
              </a:tblPr>
              <a:tblGrid>
                <a:gridCol w="2667000">
                  <a:extLst>
                    <a:ext uri="{9D8B030D-6E8A-4147-A177-3AD203B41FA5}">
                      <a16:colId xmlns:a16="http://schemas.microsoft.com/office/drawing/2014/main" val="2302499355"/>
                    </a:ext>
                  </a:extLst>
                </a:gridCol>
                <a:gridCol w="1905000">
                  <a:extLst>
                    <a:ext uri="{9D8B030D-6E8A-4147-A177-3AD203B41FA5}">
                      <a16:colId xmlns:a16="http://schemas.microsoft.com/office/drawing/2014/main" val="2593111198"/>
                    </a:ext>
                  </a:extLst>
                </a:gridCol>
                <a:gridCol w="1981200">
                  <a:extLst>
                    <a:ext uri="{9D8B030D-6E8A-4147-A177-3AD203B41FA5}">
                      <a16:colId xmlns:a16="http://schemas.microsoft.com/office/drawing/2014/main" val="1206505653"/>
                    </a:ext>
                  </a:extLst>
                </a:gridCol>
                <a:gridCol w="1676400">
                  <a:extLst>
                    <a:ext uri="{9D8B030D-6E8A-4147-A177-3AD203B41FA5}">
                      <a16:colId xmlns:a16="http://schemas.microsoft.com/office/drawing/2014/main" val="387793631"/>
                    </a:ext>
                  </a:extLst>
                </a:gridCol>
              </a:tblGrid>
              <a:tr h="370840">
                <a:tc>
                  <a:txBody>
                    <a:bodyPr/>
                    <a:lstStyle/>
                    <a:p>
                      <a:r>
                        <a:rPr lang="en-US" sz="2400" b="1" dirty="0"/>
                        <a:t>Facility Type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b="1" dirty="0"/>
                        <a:t>ACH Levels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b="1" dirty="0"/>
                        <a:t>Maintenance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b="1" dirty="0"/>
                        <a:t>Operations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45771203"/>
                  </a:ext>
                </a:extLst>
              </a:tr>
              <a:tr h="370840">
                <a:tc>
                  <a:txBody>
                    <a:bodyPr/>
                    <a:lstStyle/>
                    <a:p>
                      <a:r>
                        <a:rPr lang="en-US" sz="2400" dirty="0"/>
                        <a:t>Elite Facilities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Excellent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Excellent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Excellent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06550220"/>
                  </a:ext>
                </a:extLst>
              </a:tr>
              <a:tr h="370840">
                <a:tc>
                  <a:txBody>
                    <a:bodyPr/>
                    <a:lstStyle/>
                    <a:p>
                      <a:r>
                        <a:rPr lang="en-US" sz="2400" dirty="0"/>
                        <a:t>Medium Facilities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Lower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Excellent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Excellent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31475611"/>
                  </a:ext>
                </a:extLst>
              </a:tr>
              <a:tr h="370840">
                <a:tc>
                  <a:txBody>
                    <a:bodyPr/>
                    <a:lstStyle/>
                    <a:p>
                      <a:r>
                        <a:rPr lang="en-US" sz="2400" dirty="0"/>
                        <a:t>Low End Facilities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Lower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Poor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Excellent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472644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Low End Facilities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Lower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Excellent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Poor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4952173"/>
                  </a:ext>
                </a:extLst>
              </a:tr>
              <a:tr h="370840">
                <a:tc>
                  <a:txBody>
                    <a:bodyPr/>
                    <a:lstStyle/>
                    <a:p>
                      <a:r>
                        <a:rPr lang="en-US" sz="2400" dirty="0"/>
                        <a:t>Low End Facilities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None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Poor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Poor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8821148"/>
                  </a:ext>
                </a:extLst>
              </a:tr>
            </a:tbl>
          </a:graphicData>
        </a:graphic>
      </p:graphicFrame>
      <p:sp>
        <p:nvSpPr>
          <p:cNvPr id="5" name="TextBox 4">
            <a:extLst>
              <a:ext uri="{FF2B5EF4-FFF2-40B4-BE49-F238E27FC236}">
                <a16:creationId xmlns:a16="http://schemas.microsoft.com/office/drawing/2014/main" id="{96EE95E0-14AF-0200-F1B2-FD50DE96B42F}"/>
              </a:ext>
            </a:extLst>
          </p:cNvPr>
          <p:cNvSpPr txBox="1"/>
          <p:nvPr/>
        </p:nvSpPr>
        <p:spPr>
          <a:xfrm>
            <a:off x="3962401" y="5486400"/>
            <a:ext cx="4466287" cy="523220"/>
          </a:xfrm>
          <a:prstGeom prst="rect">
            <a:avLst/>
          </a:prstGeom>
          <a:noFill/>
        </p:spPr>
        <p:txBody>
          <a:bodyPr wrap="none" rtlCol="0">
            <a:spAutoFit/>
          </a:bodyPr>
          <a:lstStyle/>
          <a:p>
            <a:r>
              <a:rPr lang="en-US" sz="2800" dirty="0">
                <a:latin typeface="+mn-lt"/>
              </a:rPr>
              <a:t>Where does your facility fall?</a:t>
            </a:r>
          </a:p>
        </p:txBody>
      </p:sp>
    </p:spTree>
    <p:extLst>
      <p:ext uri="{BB962C8B-B14F-4D97-AF65-F5344CB8AC3E}">
        <p14:creationId xmlns:p14="http://schemas.microsoft.com/office/powerpoint/2010/main" val="18018225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7D790-2224-4656-C093-48A2790DC27B}"/>
              </a:ext>
            </a:extLst>
          </p:cNvPr>
          <p:cNvSpPr>
            <a:spLocks noGrp="1"/>
          </p:cNvSpPr>
          <p:nvPr>
            <p:ph type="title"/>
          </p:nvPr>
        </p:nvSpPr>
        <p:spPr/>
        <p:txBody>
          <a:bodyPr/>
          <a:lstStyle/>
          <a:p>
            <a:r>
              <a:rPr lang="en-US" sz="4000" dirty="0"/>
              <a:t>Ventilation Approaches</a:t>
            </a:r>
            <a:br>
              <a:rPr lang="en-US" sz="4000" dirty="0"/>
            </a:br>
            <a:r>
              <a:rPr lang="en-US" sz="4000" dirty="0"/>
              <a:t>Research Findings</a:t>
            </a:r>
          </a:p>
        </p:txBody>
      </p:sp>
      <p:graphicFrame>
        <p:nvGraphicFramePr>
          <p:cNvPr id="4" name="Table 4">
            <a:extLst>
              <a:ext uri="{FF2B5EF4-FFF2-40B4-BE49-F238E27FC236}">
                <a16:creationId xmlns:a16="http://schemas.microsoft.com/office/drawing/2014/main" id="{47ACA67F-C131-4342-288C-691ED1040530}"/>
              </a:ext>
            </a:extLst>
          </p:cNvPr>
          <p:cNvGraphicFramePr>
            <a:graphicFrameLocks noGrp="1"/>
          </p:cNvGraphicFramePr>
          <p:nvPr>
            <p:ph idx="1"/>
            <p:extLst>
              <p:ext uri="{D42A27DB-BD31-4B8C-83A1-F6EECF244321}">
                <p14:modId xmlns:p14="http://schemas.microsoft.com/office/powerpoint/2010/main" val="3367278640"/>
              </p:ext>
            </p:extLst>
          </p:nvPr>
        </p:nvGraphicFramePr>
        <p:xfrm>
          <a:off x="1981200" y="1600200"/>
          <a:ext cx="8229600" cy="3383280"/>
        </p:xfrm>
        <a:graphic>
          <a:graphicData uri="http://schemas.openxmlformats.org/drawingml/2006/table">
            <a:tbl>
              <a:tblPr firstRow="1" bandRow="1">
                <a:tableStyleId>{2D5ABB26-0587-4C30-8999-92F81FD0307C}</a:tableStyleId>
              </a:tblPr>
              <a:tblGrid>
                <a:gridCol w="2743200">
                  <a:extLst>
                    <a:ext uri="{9D8B030D-6E8A-4147-A177-3AD203B41FA5}">
                      <a16:colId xmlns:a16="http://schemas.microsoft.com/office/drawing/2014/main" val="3904176511"/>
                    </a:ext>
                  </a:extLst>
                </a:gridCol>
                <a:gridCol w="1676400">
                  <a:extLst>
                    <a:ext uri="{9D8B030D-6E8A-4147-A177-3AD203B41FA5}">
                      <a16:colId xmlns:a16="http://schemas.microsoft.com/office/drawing/2014/main" val="2826275503"/>
                    </a:ext>
                  </a:extLst>
                </a:gridCol>
                <a:gridCol w="3810000">
                  <a:extLst>
                    <a:ext uri="{9D8B030D-6E8A-4147-A177-3AD203B41FA5}">
                      <a16:colId xmlns:a16="http://schemas.microsoft.com/office/drawing/2014/main" val="3731878648"/>
                    </a:ext>
                  </a:extLst>
                </a:gridCol>
              </a:tblGrid>
              <a:tr h="370840">
                <a:tc>
                  <a:txBody>
                    <a:bodyPr/>
                    <a:lstStyle/>
                    <a:p>
                      <a:pPr algn="ctr"/>
                      <a:r>
                        <a:rPr lang="en-US" sz="2000" b="1" dirty="0"/>
                        <a:t>Approach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t>ACH / e ACH Levels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t>Comments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4668436"/>
                  </a:ext>
                </a:extLst>
              </a:tr>
              <a:tr h="370840">
                <a:tc>
                  <a:txBody>
                    <a:bodyPr/>
                    <a:lstStyle/>
                    <a:p>
                      <a:r>
                        <a:rPr lang="en-US" sz="2000" dirty="0"/>
                        <a:t>Natural Ventilation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Open windows &amp; Doors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6835792"/>
                  </a:ext>
                </a:extLst>
              </a:tr>
              <a:tr h="370840">
                <a:tc>
                  <a:txBody>
                    <a:bodyPr/>
                    <a:lstStyle/>
                    <a:p>
                      <a:r>
                        <a:rPr lang="en-US" sz="2000" dirty="0"/>
                        <a:t>HVAC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4 to 6 typical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12+ ACH are elite settings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68280824"/>
                  </a:ext>
                </a:extLst>
              </a:tr>
              <a:tr h="370840">
                <a:tc>
                  <a:txBody>
                    <a:bodyPr/>
                    <a:lstStyle/>
                    <a:p>
                      <a:r>
                        <a:rPr lang="en-US" sz="2000" dirty="0"/>
                        <a:t>Exhaust Fans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Old bars, auto &amp; machine shops…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994935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Ceiling Level UV Lights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24+ </a:t>
                      </a:r>
                      <a:r>
                        <a:rPr lang="en-US" sz="2000" dirty="0" err="1"/>
                        <a:t>eACH</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Well established 80+ years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72048627"/>
                  </a:ext>
                </a:extLst>
              </a:tr>
              <a:tr h="370840">
                <a:tc>
                  <a:txBody>
                    <a:bodyPr/>
                    <a:lstStyle/>
                    <a:p>
                      <a:r>
                        <a:rPr lang="en-US" sz="2000" dirty="0"/>
                        <a:t>Far UV 222 Lights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24+ </a:t>
                      </a:r>
                      <a:r>
                        <a:rPr lang="en-US" sz="2000" dirty="0" err="1"/>
                        <a:t>eACH</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No need for surface cleaning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9808257"/>
                  </a:ext>
                </a:extLst>
              </a:tr>
              <a:tr h="370840">
                <a:tc>
                  <a:txBody>
                    <a:bodyPr/>
                    <a:lstStyle/>
                    <a:p>
                      <a:r>
                        <a:rPr lang="en-US" sz="2000" dirty="0"/>
                        <a:t>Room sanitizers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too small for public rooms, may be okay for small 1 person office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6243550"/>
                  </a:ext>
                </a:extLst>
              </a:tr>
            </a:tbl>
          </a:graphicData>
        </a:graphic>
      </p:graphicFrame>
      <p:sp>
        <p:nvSpPr>
          <p:cNvPr id="7" name="TextBox 6">
            <a:extLst>
              <a:ext uri="{FF2B5EF4-FFF2-40B4-BE49-F238E27FC236}">
                <a16:creationId xmlns:a16="http://schemas.microsoft.com/office/drawing/2014/main" id="{974AD6EB-4B89-3F90-F487-16E82E4833C2}"/>
              </a:ext>
            </a:extLst>
          </p:cNvPr>
          <p:cNvSpPr txBox="1"/>
          <p:nvPr/>
        </p:nvSpPr>
        <p:spPr>
          <a:xfrm>
            <a:off x="3733801" y="5562601"/>
            <a:ext cx="4915641" cy="461665"/>
          </a:xfrm>
          <a:prstGeom prst="rect">
            <a:avLst/>
          </a:prstGeom>
          <a:noFill/>
        </p:spPr>
        <p:txBody>
          <a:bodyPr wrap="none" rtlCol="0">
            <a:spAutoFit/>
          </a:bodyPr>
          <a:lstStyle/>
          <a:p>
            <a:r>
              <a:rPr lang="en-US" sz="2400" dirty="0">
                <a:latin typeface="+mn-lt"/>
              </a:rPr>
              <a:t>Will revisit the technologies at the end</a:t>
            </a:r>
          </a:p>
        </p:txBody>
      </p:sp>
    </p:spTree>
    <p:extLst>
      <p:ext uri="{BB962C8B-B14F-4D97-AF65-F5344CB8AC3E}">
        <p14:creationId xmlns:p14="http://schemas.microsoft.com/office/powerpoint/2010/main" val="19185994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9A972-D98C-4545-8CED-D182D8413535}"/>
              </a:ext>
            </a:extLst>
          </p:cNvPr>
          <p:cNvSpPr>
            <a:spLocks noGrp="1"/>
          </p:cNvSpPr>
          <p:nvPr>
            <p:ph type="title"/>
          </p:nvPr>
        </p:nvSpPr>
        <p:spPr/>
        <p:txBody>
          <a:bodyPr/>
          <a:lstStyle/>
          <a:p>
            <a:r>
              <a:rPr lang="en-US" sz="4000" dirty="0"/>
              <a:t>Home Ventilation Actions &amp; Costs</a:t>
            </a:r>
          </a:p>
        </p:txBody>
      </p:sp>
      <p:sp>
        <p:nvSpPr>
          <p:cNvPr id="3" name="Content Placeholder 2">
            <a:extLst>
              <a:ext uri="{FF2B5EF4-FFF2-40B4-BE49-F238E27FC236}">
                <a16:creationId xmlns:a16="http://schemas.microsoft.com/office/drawing/2014/main" id="{B49ECC9A-0667-4ED4-B90C-5135A53C3B94}"/>
              </a:ext>
            </a:extLst>
          </p:cNvPr>
          <p:cNvSpPr>
            <a:spLocks noGrp="1"/>
          </p:cNvSpPr>
          <p:nvPr>
            <p:ph idx="1"/>
          </p:nvPr>
        </p:nvSpPr>
        <p:spPr/>
        <p:txBody>
          <a:bodyPr/>
          <a:lstStyle/>
          <a:p>
            <a:r>
              <a:rPr lang="en-US" dirty="0"/>
              <a:t>Turn on the HVAC fan when guests arrive and turn it off when they leave</a:t>
            </a:r>
          </a:p>
          <a:p>
            <a:endParaRPr lang="en-US" dirty="0"/>
          </a:p>
          <a:p>
            <a:endParaRPr lang="en-US" dirty="0"/>
          </a:p>
          <a:p>
            <a:endParaRPr lang="en-US" dirty="0"/>
          </a:p>
          <a:p>
            <a:pPr marL="0" indent="0" algn="ctr">
              <a:buNone/>
            </a:pPr>
            <a:endParaRPr lang="en-US" dirty="0"/>
          </a:p>
          <a:p>
            <a:pPr marL="0" indent="0" algn="ctr">
              <a:buNone/>
            </a:pPr>
            <a:r>
              <a:rPr lang="en-US" dirty="0"/>
              <a:t>What about costs?</a:t>
            </a:r>
          </a:p>
          <a:p>
            <a:r>
              <a:rPr lang="en-US" dirty="0"/>
              <a:t>Typical home fan motor takes the equivalent power of 1 to 3, 100-watt lightbulbs</a:t>
            </a:r>
          </a:p>
        </p:txBody>
      </p:sp>
      <p:pic>
        <p:nvPicPr>
          <p:cNvPr id="7" name="Picture 6">
            <a:extLst>
              <a:ext uri="{FF2B5EF4-FFF2-40B4-BE49-F238E27FC236}">
                <a16:creationId xmlns:a16="http://schemas.microsoft.com/office/drawing/2014/main" id="{34BC1F35-8698-4DC7-3CEE-217F7709CB18}"/>
              </a:ext>
            </a:extLst>
          </p:cNvPr>
          <p:cNvPicPr>
            <a:picLocks noChangeAspect="1"/>
          </p:cNvPicPr>
          <p:nvPr/>
        </p:nvPicPr>
        <p:blipFill>
          <a:blip r:embed="rId2"/>
          <a:stretch>
            <a:fillRect/>
          </a:stretch>
        </p:blipFill>
        <p:spPr>
          <a:xfrm>
            <a:off x="7162801" y="2362201"/>
            <a:ext cx="2857143" cy="2038095"/>
          </a:xfrm>
          <a:prstGeom prst="rect">
            <a:avLst/>
          </a:prstGeom>
        </p:spPr>
      </p:pic>
      <p:cxnSp>
        <p:nvCxnSpPr>
          <p:cNvPr id="9" name="Straight Arrow Connector 8">
            <a:extLst>
              <a:ext uri="{FF2B5EF4-FFF2-40B4-BE49-F238E27FC236}">
                <a16:creationId xmlns:a16="http://schemas.microsoft.com/office/drawing/2014/main" id="{EFA13CC8-5B7B-CF7D-C50E-09A70CB23C33}"/>
              </a:ext>
            </a:extLst>
          </p:cNvPr>
          <p:cNvCxnSpPr>
            <a:cxnSpLocks/>
          </p:cNvCxnSpPr>
          <p:nvPr/>
        </p:nvCxnSpPr>
        <p:spPr>
          <a:xfrm>
            <a:off x="5181600" y="2819400"/>
            <a:ext cx="2362200" cy="1143000"/>
          </a:xfrm>
          <a:prstGeom prst="straightConnector1">
            <a:avLst/>
          </a:prstGeom>
          <a:ln w="1270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8841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06268-CCDB-4DC7-83BD-D6B2D588CBE0}"/>
              </a:ext>
            </a:extLst>
          </p:cNvPr>
          <p:cNvSpPr>
            <a:spLocks noGrp="1"/>
          </p:cNvSpPr>
          <p:nvPr>
            <p:ph type="title"/>
          </p:nvPr>
        </p:nvSpPr>
        <p:spPr/>
        <p:txBody>
          <a:bodyPr/>
          <a:lstStyle/>
          <a:p>
            <a:r>
              <a:rPr lang="en-US" sz="4000" dirty="0"/>
              <a:t>Public Buildings Ventilation </a:t>
            </a:r>
            <a:br>
              <a:rPr lang="en-US" sz="4000" dirty="0"/>
            </a:br>
            <a:r>
              <a:rPr lang="en-US" sz="4000" dirty="0"/>
              <a:t>Actions &amp; Costs</a:t>
            </a:r>
          </a:p>
        </p:txBody>
      </p:sp>
      <p:sp>
        <p:nvSpPr>
          <p:cNvPr id="3" name="Content Placeholder 2">
            <a:extLst>
              <a:ext uri="{FF2B5EF4-FFF2-40B4-BE49-F238E27FC236}">
                <a16:creationId xmlns:a16="http://schemas.microsoft.com/office/drawing/2014/main" id="{52C96894-02D2-4C0C-8449-8D85297A1E2E}"/>
              </a:ext>
            </a:extLst>
          </p:cNvPr>
          <p:cNvSpPr>
            <a:spLocks noGrp="1"/>
          </p:cNvSpPr>
          <p:nvPr>
            <p:ph idx="1"/>
          </p:nvPr>
        </p:nvSpPr>
        <p:spPr/>
        <p:txBody>
          <a:bodyPr>
            <a:normAutofit lnSpcReduction="10000"/>
          </a:bodyPr>
          <a:lstStyle/>
          <a:p>
            <a:r>
              <a:rPr lang="en-US" dirty="0"/>
              <a:t>Must turn on ventilation system 1 hour before and after the public arrives and leaves – per CDC guidance</a:t>
            </a:r>
          </a:p>
          <a:p>
            <a:r>
              <a:rPr lang="en-US" dirty="0"/>
              <a:t>Most commercial facilities are not on demand systems and the fans run all the time, no cost impacts</a:t>
            </a:r>
          </a:p>
          <a:p>
            <a:pPr lvl="1"/>
            <a:r>
              <a:rPr lang="en-US" dirty="0"/>
              <a:t>However, there are serious maintenance issues</a:t>
            </a:r>
          </a:p>
          <a:p>
            <a:pPr lvl="1"/>
            <a:r>
              <a:rPr lang="en-US" dirty="0"/>
              <a:t>That is why the ACH levels must be determined and posted</a:t>
            </a:r>
          </a:p>
          <a:p>
            <a:r>
              <a:rPr lang="en-US" dirty="0"/>
              <a:t>Facilities using on demand systems, some cost impacts</a:t>
            </a:r>
          </a:p>
          <a:p>
            <a:pPr lvl="1"/>
            <a:r>
              <a:rPr lang="en-US" dirty="0"/>
              <a:t>They are negligible because the fans take little power once compared to heating and cooling</a:t>
            </a:r>
          </a:p>
          <a:p>
            <a:pPr lvl="1"/>
            <a:r>
              <a:rPr lang="en-US" dirty="0"/>
              <a:t>Instead of using the HVAC or exhaust fans they can install ceiling level UV or far UV 222 systems, which will run at about 10% of the mechanical motors</a:t>
            </a:r>
          </a:p>
          <a:p>
            <a:endParaRPr lang="en-US" dirty="0"/>
          </a:p>
        </p:txBody>
      </p:sp>
    </p:spTree>
    <p:extLst>
      <p:ext uri="{BB962C8B-B14F-4D97-AF65-F5344CB8AC3E}">
        <p14:creationId xmlns:p14="http://schemas.microsoft.com/office/powerpoint/2010/main" val="40272989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DDD9A-321B-4902-BEEB-F8BCEE7A997B}"/>
              </a:ext>
            </a:extLst>
          </p:cNvPr>
          <p:cNvSpPr>
            <a:spLocks noGrp="1"/>
          </p:cNvSpPr>
          <p:nvPr>
            <p:ph type="title"/>
          </p:nvPr>
        </p:nvSpPr>
        <p:spPr/>
        <p:txBody>
          <a:bodyPr/>
          <a:lstStyle/>
          <a:p>
            <a:r>
              <a:rPr lang="en-US" dirty="0"/>
              <a:t>Commercial Building Challenges</a:t>
            </a:r>
          </a:p>
        </p:txBody>
      </p:sp>
      <p:sp>
        <p:nvSpPr>
          <p:cNvPr id="3" name="Content Placeholder 2">
            <a:extLst>
              <a:ext uri="{FF2B5EF4-FFF2-40B4-BE49-F238E27FC236}">
                <a16:creationId xmlns:a16="http://schemas.microsoft.com/office/drawing/2014/main" id="{6703C6E6-35C4-4547-AD70-8AB5E71D8A18}"/>
              </a:ext>
            </a:extLst>
          </p:cNvPr>
          <p:cNvSpPr>
            <a:spLocks noGrp="1"/>
          </p:cNvSpPr>
          <p:nvPr>
            <p:ph idx="1"/>
          </p:nvPr>
        </p:nvSpPr>
        <p:spPr/>
        <p:txBody>
          <a:bodyPr>
            <a:normAutofit fontScale="92500" lnSpcReduction="10000"/>
          </a:bodyPr>
          <a:lstStyle/>
          <a:p>
            <a:pPr marL="0" indent="0" algn="ctr">
              <a:buNone/>
            </a:pPr>
            <a:r>
              <a:rPr lang="en-US" sz="3200" dirty="0"/>
              <a:t>It is more about proper maintenance and operation because this will lead to ACH = 0 or ACH = 1</a:t>
            </a:r>
          </a:p>
          <a:p>
            <a:r>
              <a:rPr lang="en-US" dirty="0"/>
              <a:t>Are vents blocked</a:t>
            </a:r>
          </a:p>
          <a:p>
            <a:r>
              <a:rPr lang="en-US" dirty="0"/>
              <a:t>Are dampers partially closed by someone</a:t>
            </a:r>
          </a:p>
          <a:p>
            <a:r>
              <a:rPr lang="en-US" dirty="0"/>
              <a:t>Are timers working properly</a:t>
            </a:r>
          </a:p>
          <a:p>
            <a:r>
              <a:rPr lang="en-US" dirty="0"/>
              <a:t>Are sensors, fans, and dampers working properly</a:t>
            </a:r>
          </a:p>
          <a:p>
            <a:r>
              <a:rPr lang="en-US" dirty="0"/>
              <a:t>Do vents have streamers so people can see system is working</a:t>
            </a:r>
          </a:p>
          <a:p>
            <a:pPr marL="0" indent="0" algn="ctr">
              <a:buNone/>
            </a:pPr>
            <a:endParaRPr lang="en-US" b="1" dirty="0"/>
          </a:p>
          <a:p>
            <a:pPr marL="0" indent="0" algn="ctr">
              <a:buNone/>
            </a:pPr>
            <a:r>
              <a:rPr lang="en-US" b="1" dirty="0"/>
              <a:t>Periodic inspections with documented evidence using certificates that are posted will ensure effective maintenance</a:t>
            </a:r>
          </a:p>
        </p:txBody>
      </p:sp>
    </p:spTree>
    <p:extLst>
      <p:ext uri="{BB962C8B-B14F-4D97-AF65-F5344CB8AC3E}">
        <p14:creationId xmlns:p14="http://schemas.microsoft.com/office/powerpoint/2010/main" val="24294911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9CDB1-7914-9837-1652-0D7B77CFF7BA}"/>
              </a:ext>
            </a:extLst>
          </p:cNvPr>
          <p:cNvSpPr>
            <a:spLocks noGrp="1"/>
          </p:cNvSpPr>
          <p:nvPr>
            <p:ph type="title"/>
          </p:nvPr>
        </p:nvSpPr>
        <p:spPr/>
        <p:txBody>
          <a:bodyPr/>
          <a:lstStyle/>
          <a:p>
            <a:r>
              <a:rPr lang="en-US" sz="4000" dirty="0"/>
              <a:t>What Can Be Done</a:t>
            </a:r>
            <a:br>
              <a:rPr lang="en-US" sz="4000" dirty="0"/>
            </a:br>
            <a:r>
              <a:rPr lang="en-US" sz="4000" dirty="0"/>
              <a:t>Operations</a:t>
            </a:r>
          </a:p>
        </p:txBody>
      </p:sp>
      <p:sp>
        <p:nvSpPr>
          <p:cNvPr id="3" name="Content Placeholder 2">
            <a:extLst>
              <a:ext uri="{FF2B5EF4-FFF2-40B4-BE49-F238E27FC236}">
                <a16:creationId xmlns:a16="http://schemas.microsoft.com/office/drawing/2014/main" id="{474E3500-1D63-4244-3B5B-92DE53F6552D}"/>
              </a:ext>
            </a:extLst>
          </p:cNvPr>
          <p:cNvSpPr>
            <a:spLocks noGrp="1"/>
          </p:cNvSpPr>
          <p:nvPr>
            <p:ph idx="1"/>
          </p:nvPr>
        </p:nvSpPr>
        <p:spPr/>
        <p:txBody>
          <a:bodyPr>
            <a:normAutofit/>
          </a:bodyPr>
          <a:lstStyle/>
          <a:p>
            <a:r>
              <a:rPr lang="en-US" dirty="0"/>
              <a:t>Turn on the HVAC FANs 1 hour before people enter and 1 hour after people leave the facility</a:t>
            </a:r>
          </a:p>
          <a:p>
            <a:r>
              <a:rPr lang="en-US" dirty="0"/>
              <a:t>When entering a facility, make sure the fans are turned on, if not turn them on</a:t>
            </a:r>
          </a:p>
          <a:p>
            <a:r>
              <a:rPr lang="en-US" dirty="0"/>
              <a:t>Place a sign at each thermostat stating to turn on the fan and show how to turn on the fan</a:t>
            </a:r>
          </a:p>
          <a:p>
            <a:r>
              <a:rPr lang="en-US" dirty="0"/>
              <a:t>If the fans fail to operate or you are unable to see the thermostat display report it immediately</a:t>
            </a:r>
          </a:p>
          <a:p>
            <a:r>
              <a:rPr lang="en-US" dirty="0"/>
              <a:t>Setup training sessions to show people how to turn on fans</a:t>
            </a:r>
          </a:p>
        </p:txBody>
      </p:sp>
    </p:spTree>
    <p:extLst>
      <p:ext uri="{BB962C8B-B14F-4D97-AF65-F5344CB8AC3E}">
        <p14:creationId xmlns:p14="http://schemas.microsoft.com/office/powerpoint/2010/main" val="5852115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9CDB1-7914-9837-1652-0D7B77CFF7BA}"/>
              </a:ext>
            </a:extLst>
          </p:cNvPr>
          <p:cNvSpPr>
            <a:spLocks noGrp="1"/>
          </p:cNvSpPr>
          <p:nvPr>
            <p:ph type="title"/>
          </p:nvPr>
        </p:nvSpPr>
        <p:spPr/>
        <p:txBody>
          <a:bodyPr/>
          <a:lstStyle/>
          <a:p>
            <a:r>
              <a:rPr lang="en-US" sz="4000" dirty="0"/>
              <a:t>What Can Be Done</a:t>
            </a:r>
            <a:br>
              <a:rPr lang="en-US" sz="4000" dirty="0"/>
            </a:br>
            <a:r>
              <a:rPr lang="en-US" sz="4000" dirty="0"/>
              <a:t>Maintenance</a:t>
            </a:r>
          </a:p>
        </p:txBody>
      </p:sp>
      <p:sp>
        <p:nvSpPr>
          <p:cNvPr id="3" name="Content Placeholder 2">
            <a:extLst>
              <a:ext uri="{FF2B5EF4-FFF2-40B4-BE49-F238E27FC236}">
                <a16:creationId xmlns:a16="http://schemas.microsoft.com/office/drawing/2014/main" id="{474E3500-1D63-4244-3B5B-92DE53F6552D}"/>
              </a:ext>
            </a:extLst>
          </p:cNvPr>
          <p:cNvSpPr>
            <a:spLocks noGrp="1"/>
          </p:cNvSpPr>
          <p:nvPr>
            <p:ph idx="1"/>
          </p:nvPr>
        </p:nvSpPr>
        <p:spPr/>
        <p:txBody>
          <a:bodyPr>
            <a:normAutofit/>
          </a:bodyPr>
          <a:lstStyle/>
          <a:p>
            <a:r>
              <a:rPr lang="en-US" sz="3200" dirty="0"/>
              <a:t>Make sure all the HVAC FANS work </a:t>
            </a:r>
          </a:p>
          <a:p>
            <a:r>
              <a:rPr lang="en-US" sz="3200" dirty="0"/>
              <a:t>Make sure the vents are not blocked or closed</a:t>
            </a:r>
          </a:p>
          <a:p>
            <a:r>
              <a:rPr lang="en-US" sz="3200" dirty="0"/>
              <a:t>Place streamers on all the vents so people can see they work</a:t>
            </a:r>
          </a:p>
          <a:p>
            <a:r>
              <a:rPr lang="en-US" sz="3200" dirty="0"/>
              <a:t>Replace the batteries in all the thermostats so that the displays are visible, and people can see what they are doing</a:t>
            </a:r>
          </a:p>
          <a:p>
            <a:r>
              <a:rPr lang="en-US" sz="3200" dirty="0"/>
              <a:t>Ensure that the filters are replaced every 3 months</a:t>
            </a:r>
          </a:p>
        </p:txBody>
      </p:sp>
    </p:spTree>
    <p:extLst>
      <p:ext uri="{BB962C8B-B14F-4D97-AF65-F5344CB8AC3E}">
        <p14:creationId xmlns:p14="http://schemas.microsoft.com/office/powerpoint/2010/main" val="31484894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9CDB1-7914-9837-1652-0D7B77CFF7BA}"/>
              </a:ext>
            </a:extLst>
          </p:cNvPr>
          <p:cNvSpPr>
            <a:spLocks noGrp="1"/>
          </p:cNvSpPr>
          <p:nvPr>
            <p:ph type="title"/>
          </p:nvPr>
        </p:nvSpPr>
        <p:spPr/>
        <p:txBody>
          <a:bodyPr/>
          <a:lstStyle/>
          <a:p>
            <a:r>
              <a:rPr lang="en-US" sz="4000" dirty="0"/>
              <a:t>What Can Be Done</a:t>
            </a:r>
            <a:br>
              <a:rPr lang="en-US" sz="4000" dirty="0"/>
            </a:br>
            <a:r>
              <a:rPr lang="en-US" sz="4000" dirty="0"/>
              <a:t>Disclosure</a:t>
            </a:r>
          </a:p>
        </p:txBody>
      </p:sp>
      <p:sp>
        <p:nvSpPr>
          <p:cNvPr id="3" name="Content Placeholder 2">
            <a:extLst>
              <a:ext uri="{FF2B5EF4-FFF2-40B4-BE49-F238E27FC236}">
                <a16:creationId xmlns:a16="http://schemas.microsoft.com/office/drawing/2014/main" id="{474E3500-1D63-4244-3B5B-92DE53F6552D}"/>
              </a:ext>
            </a:extLst>
          </p:cNvPr>
          <p:cNvSpPr>
            <a:spLocks noGrp="1"/>
          </p:cNvSpPr>
          <p:nvPr>
            <p:ph idx="1"/>
          </p:nvPr>
        </p:nvSpPr>
        <p:spPr/>
        <p:txBody>
          <a:bodyPr>
            <a:normAutofit/>
          </a:bodyPr>
          <a:lstStyle/>
          <a:p>
            <a:pPr marL="0" indent="0" algn="ctr">
              <a:buNone/>
            </a:pPr>
            <a:r>
              <a:rPr lang="en-US" u="sng" dirty="0"/>
              <a:t>Measure Room Performance</a:t>
            </a:r>
          </a:p>
          <a:p>
            <a:r>
              <a:rPr lang="en-US" dirty="0"/>
              <a:t>Using anemometers, measure the air flow from each vent and calculate the measured ACH levels</a:t>
            </a:r>
          </a:p>
          <a:p>
            <a:r>
              <a:rPr lang="en-US" dirty="0"/>
              <a:t>Gather design data to determine design ACH levels</a:t>
            </a:r>
          </a:p>
          <a:p>
            <a:pPr marL="0" indent="0" algn="ctr">
              <a:buNone/>
            </a:pPr>
            <a:r>
              <a:rPr lang="en-US" u="sng" dirty="0"/>
              <a:t>Disclosure</a:t>
            </a:r>
          </a:p>
          <a:p>
            <a:r>
              <a:rPr lang="en-US" dirty="0"/>
              <a:t>Disclose ACH levels for each room via emails and websites</a:t>
            </a:r>
          </a:p>
          <a:p>
            <a:r>
              <a:rPr lang="en-US" dirty="0"/>
              <a:t>Post room certificates showing the measured ACH levels</a:t>
            </a:r>
          </a:p>
          <a:p>
            <a:r>
              <a:rPr lang="en-US" dirty="0"/>
              <a:t>Update the certificates every 3 months to show the system is being monitored and maintained</a:t>
            </a:r>
          </a:p>
        </p:txBody>
      </p:sp>
    </p:spTree>
    <p:extLst>
      <p:ext uri="{BB962C8B-B14F-4D97-AF65-F5344CB8AC3E}">
        <p14:creationId xmlns:p14="http://schemas.microsoft.com/office/powerpoint/2010/main" val="14826559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D67F3-C70A-406E-A296-4EEF9C1EA79E}"/>
              </a:ext>
            </a:extLst>
          </p:cNvPr>
          <p:cNvSpPr>
            <a:spLocks noGrp="1"/>
          </p:cNvSpPr>
          <p:nvPr>
            <p:ph type="title"/>
          </p:nvPr>
        </p:nvSpPr>
        <p:spPr/>
        <p:txBody>
          <a:bodyPr/>
          <a:lstStyle/>
          <a:p>
            <a:r>
              <a:rPr lang="en-US" dirty="0"/>
              <a:t>Tools to Measure ACH Levels</a:t>
            </a:r>
          </a:p>
        </p:txBody>
      </p:sp>
      <p:sp>
        <p:nvSpPr>
          <p:cNvPr id="3" name="Content Placeholder 2">
            <a:extLst>
              <a:ext uri="{FF2B5EF4-FFF2-40B4-BE49-F238E27FC236}">
                <a16:creationId xmlns:a16="http://schemas.microsoft.com/office/drawing/2014/main" id="{82CA2766-C86F-E401-7DE9-6F4DA7400767}"/>
              </a:ext>
            </a:extLst>
          </p:cNvPr>
          <p:cNvSpPr>
            <a:spLocks noGrp="1"/>
          </p:cNvSpPr>
          <p:nvPr>
            <p:ph idx="1"/>
          </p:nvPr>
        </p:nvSpPr>
        <p:spPr/>
        <p:txBody>
          <a:bodyPr/>
          <a:lstStyle/>
          <a:p>
            <a:r>
              <a:rPr lang="en-US" dirty="0"/>
              <a:t>Tape measure to determine room size</a:t>
            </a:r>
          </a:p>
          <a:p>
            <a:r>
              <a:rPr lang="en-US" dirty="0"/>
              <a:t>Anemometer</a:t>
            </a:r>
          </a:p>
        </p:txBody>
      </p:sp>
      <p:pic>
        <p:nvPicPr>
          <p:cNvPr id="7" name="Picture 6">
            <a:extLst>
              <a:ext uri="{FF2B5EF4-FFF2-40B4-BE49-F238E27FC236}">
                <a16:creationId xmlns:a16="http://schemas.microsoft.com/office/drawing/2014/main" id="{A7741489-7936-71D8-B58E-CEE996A02632}"/>
              </a:ext>
            </a:extLst>
          </p:cNvPr>
          <p:cNvPicPr>
            <a:picLocks noChangeAspect="1"/>
          </p:cNvPicPr>
          <p:nvPr/>
        </p:nvPicPr>
        <p:blipFill>
          <a:blip r:embed="rId2"/>
          <a:stretch>
            <a:fillRect/>
          </a:stretch>
        </p:blipFill>
        <p:spPr>
          <a:xfrm>
            <a:off x="6324600" y="2209800"/>
            <a:ext cx="3429000" cy="3429000"/>
          </a:xfrm>
          <a:prstGeom prst="rect">
            <a:avLst/>
          </a:prstGeom>
        </p:spPr>
      </p:pic>
      <p:sp>
        <p:nvSpPr>
          <p:cNvPr id="9" name="TextBox 8">
            <a:extLst>
              <a:ext uri="{FF2B5EF4-FFF2-40B4-BE49-F238E27FC236}">
                <a16:creationId xmlns:a16="http://schemas.microsoft.com/office/drawing/2014/main" id="{3A36A109-20FA-D252-DFFC-511F6E120F06}"/>
              </a:ext>
            </a:extLst>
          </p:cNvPr>
          <p:cNvSpPr txBox="1"/>
          <p:nvPr/>
        </p:nvSpPr>
        <p:spPr>
          <a:xfrm>
            <a:off x="2133600" y="3276600"/>
            <a:ext cx="4191000" cy="923330"/>
          </a:xfrm>
          <a:prstGeom prst="rect">
            <a:avLst/>
          </a:prstGeom>
          <a:noFill/>
        </p:spPr>
        <p:txBody>
          <a:bodyPr wrap="square">
            <a:spAutoFit/>
          </a:bodyPr>
          <a:lstStyle/>
          <a:p>
            <a:r>
              <a:rPr lang="en-US" dirty="0">
                <a:hlinkClick r:id="rId3"/>
              </a:rPr>
              <a:t>https://www.amazon.com/Anemometer-Handheld-Detector-Temperature-Windsurfing/dp/B07ZJ38ZMX</a:t>
            </a:r>
            <a:endParaRPr lang="en-US" dirty="0"/>
          </a:p>
        </p:txBody>
      </p:sp>
      <p:sp>
        <p:nvSpPr>
          <p:cNvPr id="6" name="TextBox 5">
            <a:extLst>
              <a:ext uri="{FF2B5EF4-FFF2-40B4-BE49-F238E27FC236}">
                <a16:creationId xmlns:a16="http://schemas.microsoft.com/office/drawing/2014/main" id="{E2E9079C-39DE-405B-1B47-2CB0125F0EB7}"/>
              </a:ext>
            </a:extLst>
          </p:cNvPr>
          <p:cNvSpPr txBox="1"/>
          <p:nvPr/>
        </p:nvSpPr>
        <p:spPr>
          <a:xfrm>
            <a:off x="3200401" y="5638801"/>
            <a:ext cx="5776325" cy="461665"/>
          </a:xfrm>
          <a:prstGeom prst="rect">
            <a:avLst/>
          </a:prstGeom>
          <a:noFill/>
        </p:spPr>
        <p:txBody>
          <a:bodyPr wrap="none" rtlCol="0">
            <a:spAutoFit/>
          </a:bodyPr>
          <a:lstStyle/>
          <a:p>
            <a:r>
              <a:rPr lang="en-US" sz="2400" dirty="0">
                <a:latin typeface="+mn-lt"/>
              </a:rPr>
              <a:t>ACH = Vents cu-ft per hour / room cubic feet</a:t>
            </a:r>
          </a:p>
        </p:txBody>
      </p:sp>
    </p:spTree>
    <p:extLst>
      <p:ext uri="{BB962C8B-B14F-4D97-AF65-F5344CB8AC3E}">
        <p14:creationId xmlns:p14="http://schemas.microsoft.com/office/powerpoint/2010/main" val="21117099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E39FA-7811-7A64-F722-C0AA5B156BA1}"/>
              </a:ext>
            </a:extLst>
          </p:cNvPr>
          <p:cNvSpPr>
            <a:spLocks noGrp="1"/>
          </p:cNvSpPr>
          <p:nvPr>
            <p:ph type="title"/>
          </p:nvPr>
        </p:nvSpPr>
        <p:spPr/>
        <p:txBody>
          <a:bodyPr/>
          <a:lstStyle/>
          <a:p>
            <a:r>
              <a:rPr lang="en-US" sz="4000" dirty="0"/>
              <a:t>Measured ACH Level</a:t>
            </a:r>
            <a:br>
              <a:rPr lang="en-US" sz="4000" dirty="0"/>
            </a:br>
            <a:r>
              <a:rPr lang="en-US" sz="4000" dirty="0"/>
              <a:t>House Pre COVID-19</a:t>
            </a:r>
          </a:p>
        </p:txBody>
      </p:sp>
      <p:graphicFrame>
        <p:nvGraphicFramePr>
          <p:cNvPr id="5" name="Table 4">
            <a:extLst>
              <a:ext uri="{FF2B5EF4-FFF2-40B4-BE49-F238E27FC236}">
                <a16:creationId xmlns:a16="http://schemas.microsoft.com/office/drawing/2014/main" id="{616C6867-9C79-B11F-6968-A8949671AF3A}"/>
              </a:ext>
            </a:extLst>
          </p:cNvPr>
          <p:cNvGraphicFramePr>
            <a:graphicFrameLocks noGrp="1"/>
          </p:cNvGraphicFramePr>
          <p:nvPr>
            <p:extLst>
              <p:ext uri="{D42A27DB-BD31-4B8C-83A1-F6EECF244321}">
                <p14:modId xmlns:p14="http://schemas.microsoft.com/office/powerpoint/2010/main" val="3612795683"/>
              </p:ext>
            </p:extLst>
          </p:nvPr>
        </p:nvGraphicFramePr>
        <p:xfrm>
          <a:off x="1981200" y="1600200"/>
          <a:ext cx="8229600" cy="4487548"/>
        </p:xfrm>
        <a:graphic>
          <a:graphicData uri="http://schemas.openxmlformats.org/drawingml/2006/table">
            <a:tbl>
              <a:tblPr/>
              <a:tblGrid>
                <a:gridCol w="853440">
                  <a:extLst>
                    <a:ext uri="{9D8B030D-6E8A-4147-A177-3AD203B41FA5}">
                      <a16:colId xmlns:a16="http://schemas.microsoft.com/office/drawing/2014/main" val="3148872321"/>
                    </a:ext>
                  </a:extLst>
                </a:gridCol>
                <a:gridCol w="2438400">
                  <a:extLst>
                    <a:ext uri="{9D8B030D-6E8A-4147-A177-3AD203B41FA5}">
                      <a16:colId xmlns:a16="http://schemas.microsoft.com/office/drawing/2014/main" val="2185199271"/>
                    </a:ext>
                  </a:extLst>
                </a:gridCol>
                <a:gridCol w="1645920">
                  <a:extLst>
                    <a:ext uri="{9D8B030D-6E8A-4147-A177-3AD203B41FA5}">
                      <a16:colId xmlns:a16="http://schemas.microsoft.com/office/drawing/2014/main" val="3539359431"/>
                    </a:ext>
                  </a:extLst>
                </a:gridCol>
                <a:gridCol w="1645920">
                  <a:extLst>
                    <a:ext uri="{9D8B030D-6E8A-4147-A177-3AD203B41FA5}">
                      <a16:colId xmlns:a16="http://schemas.microsoft.com/office/drawing/2014/main" val="878476717"/>
                    </a:ext>
                  </a:extLst>
                </a:gridCol>
                <a:gridCol w="1645920">
                  <a:extLst>
                    <a:ext uri="{9D8B030D-6E8A-4147-A177-3AD203B41FA5}">
                      <a16:colId xmlns:a16="http://schemas.microsoft.com/office/drawing/2014/main" val="858270090"/>
                    </a:ext>
                  </a:extLst>
                </a:gridCol>
              </a:tblGrid>
              <a:tr h="545794">
                <a:tc>
                  <a:txBody>
                    <a:bodyPr/>
                    <a:lstStyle/>
                    <a:p>
                      <a:pPr algn="ctr"/>
                      <a:r>
                        <a:rPr lang="en-US" sz="2400" b="1" dirty="0"/>
                        <a:t>Num</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t>Room Name</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t>Num of Vents</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t>ACH</a:t>
                      </a:r>
                      <a:endParaRPr lang="en-US" sz="2400" dirty="0"/>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t>System On </a:t>
                      </a:r>
                    </a:p>
                    <a:p>
                      <a:pPr algn="ctr"/>
                      <a:r>
                        <a:rPr lang="en-US" sz="2400" b="0" dirty="0"/>
                        <a:t>yes, no, fail</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1488533"/>
                  </a:ext>
                </a:extLst>
              </a:tr>
              <a:tr h="170001">
                <a:tc>
                  <a:txBody>
                    <a:bodyPr/>
                    <a:lstStyle/>
                    <a:p>
                      <a:pPr algn="ctr"/>
                      <a:r>
                        <a:rPr lang="en-US" sz="2400" dirty="0"/>
                        <a:t>0.</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a:t>Living Room</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2</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2.3</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No</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30521124"/>
                  </a:ext>
                </a:extLst>
              </a:tr>
              <a:tr h="170001">
                <a:tc>
                  <a:txBody>
                    <a:bodyPr/>
                    <a:lstStyle/>
                    <a:p>
                      <a:pPr algn="ctr"/>
                      <a:r>
                        <a:rPr lang="en-US" sz="2400" dirty="0"/>
                        <a:t>1.</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a:t>Dining Room</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a:t>1</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2.8</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No</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295559797"/>
                  </a:ext>
                </a:extLst>
              </a:tr>
              <a:tr h="196844">
                <a:tc>
                  <a:txBody>
                    <a:bodyPr/>
                    <a:lstStyle/>
                    <a:p>
                      <a:pPr algn="ctr"/>
                      <a:r>
                        <a:rPr lang="en-US" sz="2400" dirty="0"/>
                        <a:t>2.</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a:t>Family Room</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a:t>1</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1.7</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No</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304929707"/>
                  </a:ext>
                </a:extLst>
              </a:tr>
              <a:tr h="116317">
                <a:tc>
                  <a:txBody>
                    <a:bodyPr/>
                    <a:lstStyle/>
                    <a:p>
                      <a:pPr algn="ctr"/>
                      <a:r>
                        <a:rPr lang="en-US" sz="2400" dirty="0"/>
                        <a:t>3.</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a:t>Kitchen</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1</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3.8</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No</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4288323714"/>
                  </a:ext>
                </a:extLst>
              </a:tr>
              <a:tr h="223686">
                <a:tc>
                  <a:txBody>
                    <a:bodyPr/>
                    <a:lstStyle/>
                    <a:p>
                      <a:pPr algn="ctr"/>
                      <a:r>
                        <a:rPr lang="en-US" sz="2400" dirty="0"/>
                        <a:t>4.</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a:t>Breakfast Room</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a:t>1</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4.9</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No</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327568369"/>
                  </a:ext>
                </a:extLst>
              </a:tr>
              <a:tr h="143159">
                <a:tc>
                  <a:txBody>
                    <a:bodyPr/>
                    <a:lstStyle/>
                    <a:p>
                      <a:pPr algn="ctr"/>
                      <a:r>
                        <a:rPr lang="en-US" sz="2400"/>
                        <a:t>5.</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dirty="0"/>
                        <a:t>Sunroom</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1</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a:t>3.3</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No</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881998544"/>
                  </a:ext>
                </a:extLst>
              </a:tr>
              <a:tr h="277371">
                <a:tc>
                  <a:txBody>
                    <a:bodyPr/>
                    <a:lstStyle/>
                    <a:p>
                      <a:pPr algn="ctr"/>
                      <a:r>
                        <a:rPr lang="en-US" sz="2400" dirty="0"/>
                        <a:t>6.</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a:t>Bedroom 1 Master</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a:t>2</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3.6</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No</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627116514"/>
                  </a:ext>
                </a:extLst>
              </a:tr>
              <a:tr h="89474">
                <a:tc>
                  <a:txBody>
                    <a:bodyPr/>
                    <a:lstStyle/>
                    <a:p>
                      <a:pPr algn="ctr"/>
                      <a:r>
                        <a:rPr lang="en-US" sz="2400" dirty="0"/>
                        <a:t>7.</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a:t>Office</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1</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2.9</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No</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887253031"/>
                  </a:ext>
                </a:extLst>
              </a:tr>
              <a:tr h="196844">
                <a:tc>
                  <a:txBody>
                    <a:bodyPr/>
                    <a:lstStyle/>
                    <a:p>
                      <a:pPr algn="ctr"/>
                      <a:r>
                        <a:rPr lang="en-US" sz="2400" dirty="0"/>
                        <a:t>8.</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dirty="0"/>
                        <a:t>Bathroom 1</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1</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3.4</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No</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560191362"/>
                  </a:ext>
                </a:extLst>
              </a:tr>
              <a:tr h="196844">
                <a:tc>
                  <a:txBody>
                    <a:bodyPr/>
                    <a:lstStyle/>
                    <a:p>
                      <a:pPr algn="ctr"/>
                      <a:r>
                        <a:rPr lang="en-US" sz="2400" dirty="0"/>
                        <a:t>9.</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dirty="0"/>
                        <a:t>Powder Room</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1</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6.2</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No</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6904343"/>
                  </a:ext>
                </a:extLst>
              </a:tr>
            </a:tbl>
          </a:graphicData>
        </a:graphic>
      </p:graphicFrame>
      <p:sp>
        <p:nvSpPr>
          <p:cNvPr id="6" name="TextBox 5">
            <a:extLst>
              <a:ext uri="{FF2B5EF4-FFF2-40B4-BE49-F238E27FC236}">
                <a16:creationId xmlns:a16="http://schemas.microsoft.com/office/drawing/2014/main" id="{AB15C1E1-E989-3E68-EC9B-C476F44F1944}"/>
              </a:ext>
            </a:extLst>
          </p:cNvPr>
          <p:cNvSpPr txBox="1"/>
          <p:nvPr/>
        </p:nvSpPr>
        <p:spPr>
          <a:xfrm>
            <a:off x="3581401" y="6172201"/>
            <a:ext cx="6629399" cy="646331"/>
          </a:xfrm>
          <a:prstGeom prst="rect">
            <a:avLst/>
          </a:prstGeom>
          <a:noFill/>
        </p:spPr>
        <p:txBody>
          <a:bodyPr wrap="square" rtlCol="0">
            <a:spAutoFit/>
          </a:bodyPr>
          <a:lstStyle/>
          <a:p>
            <a:r>
              <a:rPr lang="en-US" dirty="0">
                <a:latin typeface="+mn-lt"/>
              </a:rPr>
              <a:t>Note: Open  spaces share ACH with adjacent spaces. All values are approximate because of ceiling height and vent size approximations.</a:t>
            </a:r>
          </a:p>
        </p:txBody>
      </p:sp>
    </p:spTree>
    <p:extLst>
      <p:ext uri="{BB962C8B-B14F-4D97-AF65-F5344CB8AC3E}">
        <p14:creationId xmlns:p14="http://schemas.microsoft.com/office/powerpoint/2010/main" val="891995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3142B-91C3-4D88-857E-BDF90C44DBE0}"/>
              </a:ext>
            </a:extLst>
          </p:cNvPr>
          <p:cNvSpPr>
            <a:spLocks noGrp="1"/>
          </p:cNvSpPr>
          <p:nvPr>
            <p:ph type="title"/>
          </p:nvPr>
        </p:nvSpPr>
        <p:spPr/>
        <p:txBody>
          <a:bodyPr/>
          <a:lstStyle/>
          <a:p>
            <a:r>
              <a:rPr lang="en-US" dirty="0"/>
              <a:t>Introductions</a:t>
            </a:r>
          </a:p>
        </p:txBody>
      </p:sp>
      <p:sp>
        <p:nvSpPr>
          <p:cNvPr id="3" name="Content Placeholder 2">
            <a:extLst>
              <a:ext uri="{FF2B5EF4-FFF2-40B4-BE49-F238E27FC236}">
                <a16:creationId xmlns:a16="http://schemas.microsoft.com/office/drawing/2014/main" id="{8D9D40CA-70AC-4C19-A996-F8471538E579}"/>
              </a:ext>
            </a:extLst>
          </p:cNvPr>
          <p:cNvSpPr>
            <a:spLocks noGrp="1"/>
          </p:cNvSpPr>
          <p:nvPr>
            <p:ph idx="1"/>
          </p:nvPr>
        </p:nvSpPr>
        <p:spPr/>
        <p:txBody>
          <a:bodyPr>
            <a:normAutofit/>
          </a:bodyPr>
          <a:lstStyle/>
          <a:p>
            <a:r>
              <a:rPr lang="en-US" sz="3200" dirty="0"/>
              <a:t>Collaborated and shared COVID-19 systems research with others at Drexel University and the MITRE healthcare coalition starting in 2020</a:t>
            </a:r>
          </a:p>
          <a:p>
            <a:r>
              <a:rPr lang="en-US" sz="3200" dirty="0"/>
              <a:t>Research was about determining probability of infection using common operational living scenarios</a:t>
            </a:r>
          </a:p>
          <a:p>
            <a:r>
              <a:rPr lang="en-US" sz="3200" dirty="0"/>
              <a:t>Changed the dialogue to admit that the COVID-19 virus is airborne, and that ventilation is critical</a:t>
            </a:r>
          </a:p>
          <a:p>
            <a:r>
              <a:rPr lang="en-US" sz="3200" dirty="0"/>
              <a:t>Wrote a book: COVID-19 A Systems Perspective</a:t>
            </a:r>
          </a:p>
          <a:p>
            <a:endParaRPr lang="en-US" sz="3200" dirty="0"/>
          </a:p>
        </p:txBody>
      </p:sp>
    </p:spTree>
    <p:extLst>
      <p:ext uri="{BB962C8B-B14F-4D97-AF65-F5344CB8AC3E}">
        <p14:creationId xmlns:p14="http://schemas.microsoft.com/office/powerpoint/2010/main" val="23653633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E39FA-7811-7A64-F722-C0AA5B156BA1}"/>
              </a:ext>
            </a:extLst>
          </p:cNvPr>
          <p:cNvSpPr>
            <a:spLocks noGrp="1"/>
          </p:cNvSpPr>
          <p:nvPr>
            <p:ph type="title"/>
          </p:nvPr>
        </p:nvSpPr>
        <p:spPr/>
        <p:txBody>
          <a:bodyPr/>
          <a:lstStyle/>
          <a:p>
            <a:r>
              <a:rPr lang="en-US" sz="4000" dirty="0"/>
              <a:t>Measured ACH Level</a:t>
            </a:r>
            <a:br>
              <a:rPr lang="en-US" sz="4000" dirty="0"/>
            </a:br>
            <a:r>
              <a:rPr lang="en-US" sz="4000" dirty="0"/>
              <a:t>House</a:t>
            </a:r>
          </a:p>
        </p:txBody>
      </p:sp>
      <p:graphicFrame>
        <p:nvGraphicFramePr>
          <p:cNvPr id="5" name="Table 4">
            <a:extLst>
              <a:ext uri="{FF2B5EF4-FFF2-40B4-BE49-F238E27FC236}">
                <a16:creationId xmlns:a16="http://schemas.microsoft.com/office/drawing/2014/main" id="{616C6867-9C79-B11F-6968-A8949671AF3A}"/>
              </a:ext>
            </a:extLst>
          </p:cNvPr>
          <p:cNvGraphicFramePr>
            <a:graphicFrameLocks noGrp="1"/>
          </p:cNvGraphicFramePr>
          <p:nvPr>
            <p:extLst>
              <p:ext uri="{D42A27DB-BD31-4B8C-83A1-F6EECF244321}">
                <p14:modId xmlns:p14="http://schemas.microsoft.com/office/powerpoint/2010/main" val="2709110814"/>
              </p:ext>
            </p:extLst>
          </p:nvPr>
        </p:nvGraphicFramePr>
        <p:xfrm>
          <a:off x="1981200" y="1600200"/>
          <a:ext cx="8229600" cy="4487548"/>
        </p:xfrm>
        <a:graphic>
          <a:graphicData uri="http://schemas.openxmlformats.org/drawingml/2006/table">
            <a:tbl>
              <a:tblPr/>
              <a:tblGrid>
                <a:gridCol w="853440">
                  <a:extLst>
                    <a:ext uri="{9D8B030D-6E8A-4147-A177-3AD203B41FA5}">
                      <a16:colId xmlns:a16="http://schemas.microsoft.com/office/drawing/2014/main" val="3148872321"/>
                    </a:ext>
                  </a:extLst>
                </a:gridCol>
                <a:gridCol w="2438400">
                  <a:extLst>
                    <a:ext uri="{9D8B030D-6E8A-4147-A177-3AD203B41FA5}">
                      <a16:colId xmlns:a16="http://schemas.microsoft.com/office/drawing/2014/main" val="2185199271"/>
                    </a:ext>
                  </a:extLst>
                </a:gridCol>
                <a:gridCol w="1645920">
                  <a:extLst>
                    <a:ext uri="{9D8B030D-6E8A-4147-A177-3AD203B41FA5}">
                      <a16:colId xmlns:a16="http://schemas.microsoft.com/office/drawing/2014/main" val="3539359431"/>
                    </a:ext>
                  </a:extLst>
                </a:gridCol>
                <a:gridCol w="1645920">
                  <a:extLst>
                    <a:ext uri="{9D8B030D-6E8A-4147-A177-3AD203B41FA5}">
                      <a16:colId xmlns:a16="http://schemas.microsoft.com/office/drawing/2014/main" val="878476717"/>
                    </a:ext>
                  </a:extLst>
                </a:gridCol>
                <a:gridCol w="1645920">
                  <a:extLst>
                    <a:ext uri="{9D8B030D-6E8A-4147-A177-3AD203B41FA5}">
                      <a16:colId xmlns:a16="http://schemas.microsoft.com/office/drawing/2014/main" val="858270090"/>
                    </a:ext>
                  </a:extLst>
                </a:gridCol>
              </a:tblGrid>
              <a:tr h="545794">
                <a:tc>
                  <a:txBody>
                    <a:bodyPr/>
                    <a:lstStyle/>
                    <a:p>
                      <a:pPr algn="ctr"/>
                      <a:r>
                        <a:rPr lang="en-US" sz="2400" b="1" dirty="0"/>
                        <a:t>Num</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t>Room Name</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t>Num of Vents</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t>ACH</a:t>
                      </a:r>
                      <a:endParaRPr lang="en-US" sz="2400" dirty="0"/>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t>System On </a:t>
                      </a:r>
                    </a:p>
                    <a:p>
                      <a:pPr algn="ctr"/>
                      <a:r>
                        <a:rPr lang="en-US" sz="2400" b="0" dirty="0"/>
                        <a:t>yes, no, fail</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1488533"/>
                  </a:ext>
                </a:extLst>
              </a:tr>
              <a:tr h="170001">
                <a:tc>
                  <a:txBody>
                    <a:bodyPr/>
                    <a:lstStyle/>
                    <a:p>
                      <a:pPr algn="ctr"/>
                      <a:r>
                        <a:rPr lang="en-US" sz="2400" dirty="0"/>
                        <a:t>0.</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a:t>Living Room</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2</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2.3</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Yes</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330521124"/>
                  </a:ext>
                </a:extLst>
              </a:tr>
              <a:tr h="170001">
                <a:tc>
                  <a:txBody>
                    <a:bodyPr/>
                    <a:lstStyle/>
                    <a:p>
                      <a:pPr algn="ctr"/>
                      <a:r>
                        <a:rPr lang="en-US" sz="2400" dirty="0"/>
                        <a:t>1.</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a:t>Dining Room</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a:t>1</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2.8</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a:t>Yes </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3295559797"/>
                  </a:ext>
                </a:extLst>
              </a:tr>
              <a:tr h="196844">
                <a:tc>
                  <a:txBody>
                    <a:bodyPr/>
                    <a:lstStyle/>
                    <a:p>
                      <a:pPr algn="ctr"/>
                      <a:r>
                        <a:rPr lang="en-US" sz="2400" dirty="0"/>
                        <a:t>2.</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a:t>Family Room</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a:t>1</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1.7</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Yes</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304929707"/>
                  </a:ext>
                </a:extLst>
              </a:tr>
              <a:tr h="116317">
                <a:tc>
                  <a:txBody>
                    <a:bodyPr/>
                    <a:lstStyle/>
                    <a:p>
                      <a:pPr algn="ctr"/>
                      <a:r>
                        <a:rPr lang="en-US" sz="2400" dirty="0"/>
                        <a:t>3.</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a:t>Kitchen</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1</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3.8</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Yes</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4288323714"/>
                  </a:ext>
                </a:extLst>
              </a:tr>
              <a:tr h="223686">
                <a:tc>
                  <a:txBody>
                    <a:bodyPr/>
                    <a:lstStyle/>
                    <a:p>
                      <a:pPr algn="ctr"/>
                      <a:r>
                        <a:rPr lang="en-US" sz="2400" dirty="0"/>
                        <a:t>4.</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a:t>Breakfast Room</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a:t>1</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4.9</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Yes</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327568369"/>
                  </a:ext>
                </a:extLst>
              </a:tr>
              <a:tr h="143159">
                <a:tc>
                  <a:txBody>
                    <a:bodyPr/>
                    <a:lstStyle/>
                    <a:p>
                      <a:pPr algn="ctr"/>
                      <a:r>
                        <a:rPr lang="en-US" sz="2400"/>
                        <a:t>5.</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dirty="0"/>
                        <a:t>Sunroom</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1</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a:t>3.3</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Yes</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881998544"/>
                  </a:ext>
                </a:extLst>
              </a:tr>
              <a:tr h="277371">
                <a:tc>
                  <a:txBody>
                    <a:bodyPr/>
                    <a:lstStyle/>
                    <a:p>
                      <a:pPr algn="ctr"/>
                      <a:r>
                        <a:rPr lang="en-US" sz="2400" dirty="0"/>
                        <a:t>6.</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a:t>Bedroom 1 Master</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a:t>2</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3.6</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Yes</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627116514"/>
                  </a:ext>
                </a:extLst>
              </a:tr>
              <a:tr h="89474">
                <a:tc>
                  <a:txBody>
                    <a:bodyPr/>
                    <a:lstStyle/>
                    <a:p>
                      <a:pPr algn="ctr"/>
                      <a:r>
                        <a:rPr lang="en-US" sz="2400" dirty="0"/>
                        <a:t>7.</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a:t>Office</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1</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2.9</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Yes</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887253031"/>
                  </a:ext>
                </a:extLst>
              </a:tr>
              <a:tr h="196844">
                <a:tc>
                  <a:txBody>
                    <a:bodyPr/>
                    <a:lstStyle/>
                    <a:p>
                      <a:pPr algn="ctr"/>
                      <a:r>
                        <a:rPr lang="en-US" sz="2400" dirty="0"/>
                        <a:t>8.</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dirty="0"/>
                        <a:t>Bathroom 1</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1</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3.4</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Yes</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560191362"/>
                  </a:ext>
                </a:extLst>
              </a:tr>
              <a:tr h="196844">
                <a:tc>
                  <a:txBody>
                    <a:bodyPr/>
                    <a:lstStyle/>
                    <a:p>
                      <a:pPr algn="ctr"/>
                      <a:r>
                        <a:rPr lang="en-US" sz="2400" dirty="0"/>
                        <a:t>9.</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dirty="0"/>
                        <a:t>Powder Room</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1</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6.2</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Yes</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6904343"/>
                  </a:ext>
                </a:extLst>
              </a:tr>
            </a:tbl>
          </a:graphicData>
        </a:graphic>
      </p:graphicFrame>
      <p:sp>
        <p:nvSpPr>
          <p:cNvPr id="6" name="TextBox 5">
            <a:extLst>
              <a:ext uri="{FF2B5EF4-FFF2-40B4-BE49-F238E27FC236}">
                <a16:creationId xmlns:a16="http://schemas.microsoft.com/office/drawing/2014/main" id="{AB15C1E1-E989-3E68-EC9B-C476F44F1944}"/>
              </a:ext>
            </a:extLst>
          </p:cNvPr>
          <p:cNvSpPr txBox="1"/>
          <p:nvPr/>
        </p:nvSpPr>
        <p:spPr>
          <a:xfrm>
            <a:off x="3581401" y="6172201"/>
            <a:ext cx="6629399" cy="646331"/>
          </a:xfrm>
          <a:prstGeom prst="rect">
            <a:avLst/>
          </a:prstGeom>
          <a:noFill/>
        </p:spPr>
        <p:txBody>
          <a:bodyPr wrap="square" rtlCol="0">
            <a:spAutoFit/>
          </a:bodyPr>
          <a:lstStyle/>
          <a:p>
            <a:r>
              <a:rPr lang="en-US" dirty="0">
                <a:latin typeface="+mn-lt"/>
              </a:rPr>
              <a:t>Note: Open  spaces share ACH with adjacent spaces. All values are approximate because of ceiling height and vent size approximations.</a:t>
            </a:r>
          </a:p>
        </p:txBody>
      </p:sp>
    </p:spTree>
    <p:extLst>
      <p:ext uri="{BB962C8B-B14F-4D97-AF65-F5344CB8AC3E}">
        <p14:creationId xmlns:p14="http://schemas.microsoft.com/office/powerpoint/2010/main" val="17849863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E39FA-7811-7A64-F722-C0AA5B156BA1}"/>
              </a:ext>
            </a:extLst>
          </p:cNvPr>
          <p:cNvSpPr>
            <a:spLocks noGrp="1"/>
          </p:cNvSpPr>
          <p:nvPr>
            <p:ph type="title"/>
          </p:nvPr>
        </p:nvSpPr>
        <p:spPr/>
        <p:txBody>
          <a:bodyPr/>
          <a:lstStyle/>
          <a:p>
            <a:r>
              <a:rPr lang="en-US" sz="4000" dirty="0"/>
              <a:t>Measured ACH Level</a:t>
            </a:r>
            <a:br>
              <a:rPr lang="en-US" sz="4000" dirty="0"/>
            </a:br>
            <a:r>
              <a:rPr lang="en-US" sz="4000" dirty="0"/>
              <a:t>House – in the past</a:t>
            </a:r>
          </a:p>
        </p:txBody>
      </p:sp>
      <p:graphicFrame>
        <p:nvGraphicFramePr>
          <p:cNvPr id="5" name="Table 4">
            <a:extLst>
              <a:ext uri="{FF2B5EF4-FFF2-40B4-BE49-F238E27FC236}">
                <a16:creationId xmlns:a16="http://schemas.microsoft.com/office/drawing/2014/main" id="{616C6867-9C79-B11F-6968-A8949671AF3A}"/>
              </a:ext>
            </a:extLst>
          </p:cNvPr>
          <p:cNvGraphicFramePr>
            <a:graphicFrameLocks noGrp="1"/>
          </p:cNvGraphicFramePr>
          <p:nvPr>
            <p:extLst>
              <p:ext uri="{D42A27DB-BD31-4B8C-83A1-F6EECF244321}">
                <p14:modId xmlns:p14="http://schemas.microsoft.com/office/powerpoint/2010/main" val="1718149051"/>
              </p:ext>
            </p:extLst>
          </p:nvPr>
        </p:nvGraphicFramePr>
        <p:xfrm>
          <a:off x="1981200" y="1600200"/>
          <a:ext cx="8229600" cy="3738132"/>
        </p:xfrm>
        <a:graphic>
          <a:graphicData uri="http://schemas.openxmlformats.org/drawingml/2006/table">
            <a:tbl>
              <a:tblPr/>
              <a:tblGrid>
                <a:gridCol w="853440">
                  <a:extLst>
                    <a:ext uri="{9D8B030D-6E8A-4147-A177-3AD203B41FA5}">
                      <a16:colId xmlns:a16="http://schemas.microsoft.com/office/drawing/2014/main" val="3148872321"/>
                    </a:ext>
                  </a:extLst>
                </a:gridCol>
                <a:gridCol w="2438400">
                  <a:extLst>
                    <a:ext uri="{9D8B030D-6E8A-4147-A177-3AD203B41FA5}">
                      <a16:colId xmlns:a16="http://schemas.microsoft.com/office/drawing/2014/main" val="2185199271"/>
                    </a:ext>
                  </a:extLst>
                </a:gridCol>
                <a:gridCol w="1645920">
                  <a:extLst>
                    <a:ext uri="{9D8B030D-6E8A-4147-A177-3AD203B41FA5}">
                      <a16:colId xmlns:a16="http://schemas.microsoft.com/office/drawing/2014/main" val="3539359431"/>
                    </a:ext>
                  </a:extLst>
                </a:gridCol>
                <a:gridCol w="1645920">
                  <a:extLst>
                    <a:ext uri="{9D8B030D-6E8A-4147-A177-3AD203B41FA5}">
                      <a16:colId xmlns:a16="http://schemas.microsoft.com/office/drawing/2014/main" val="878476717"/>
                    </a:ext>
                  </a:extLst>
                </a:gridCol>
                <a:gridCol w="1645920">
                  <a:extLst>
                    <a:ext uri="{9D8B030D-6E8A-4147-A177-3AD203B41FA5}">
                      <a16:colId xmlns:a16="http://schemas.microsoft.com/office/drawing/2014/main" val="3185779806"/>
                    </a:ext>
                  </a:extLst>
                </a:gridCol>
              </a:tblGrid>
              <a:tr h="545794">
                <a:tc>
                  <a:txBody>
                    <a:bodyPr/>
                    <a:lstStyle/>
                    <a:p>
                      <a:pPr algn="ctr"/>
                      <a:r>
                        <a:rPr lang="en-US" sz="2400" b="1" dirty="0"/>
                        <a:t>Num</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t>Room Name</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t>Num of Vents</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t>ACH</a:t>
                      </a:r>
                      <a:endParaRPr lang="en-US" sz="2400" dirty="0"/>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t>System On </a:t>
                      </a:r>
                      <a:r>
                        <a:rPr lang="en-US" sz="2400" b="0" dirty="0"/>
                        <a:t>yes, no, fail</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1488533"/>
                  </a:ext>
                </a:extLst>
              </a:tr>
              <a:tr h="116317">
                <a:tc>
                  <a:txBody>
                    <a:bodyPr/>
                    <a:lstStyle/>
                    <a:p>
                      <a:pPr algn="ctr"/>
                      <a:r>
                        <a:rPr lang="en-US" sz="2400" dirty="0"/>
                        <a:t>10.</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dirty="0"/>
                        <a:t>Foyer (open space)</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0</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0</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Yes</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3241614148"/>
                  </a:ext>
                </a:extLst>
              </a:tr>
              <a:tr h="116317">
                <a:tc>
                  <a:txBody>
                    <a:bodyPr/>
                    <a:lstStyle/>
                    <a:p>
                      <a:pPr algn="ctr"/>
                      <a:r>
                        <a:rPr lang="en-US" sz="2400" dirty="0"/>
                        <a:t>11.</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dirty="0"/>
                        <a:t>Loft</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2</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4.1</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Fail</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37390536"/>
                  </a:ext>
                </a:extLst>
              </a:tr>
              <a:tr h="170001">
                <a:tc>
                  <a:txBody>
                    <a:bodyPr/>
                    <a:lstStyle/>
                    <a:p>
                      <a:pPr algn="ctr"/>
                      <a:r>
                        <a:rPr lang="en-US" sz="2400" dirty="0"/>
                        <a:t>12.</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dirty="0"/>
                        <a:t>Bedroom 2</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a:t>2</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a:t>6</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Fail</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500966554"/>
                  </a:ext>
                </a:extLst>
              </a:tr>
              <a:tr h="170001">
                <a:tc>
                  <a:txBody>
                    <a:bodyPr/>
                    <a:lstStyle/>
                    <a:p>
                      <a:pPr algn="ctr"/>
                      <a:r>
                        <a:rPr lang="en-US" sz="2400" dirty="0"/>
                        <a:t>13.</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a:t>Bathroom 2</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a:t>1</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3.8</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Fail</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688743496"/>
                  </a:ext>
                </a:extLst>
              </a:tr>
              <a:tr h="196844">
                <a:tc>
                  <a:txBody>
                    <a:bodyPr/>
                    <a:lstStyle/>
                    <a:p>
                      <a:pPr algn="ctr"/>
                      <a:r>
                        <a:rPr lang="en-US" sz="2400" dirty="0"/>
                        <a:t>14.</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a:t>Laundry Room</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1</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8.2</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Yes</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334245303"/>
                  </a:ext>
                </a:extLst>
              </a:tr>
              <a:tr h="89474">
                <a:tc>
                  <a:txBody>
                    <a:bodyPr/>
                    <a:lstStyle/>
                    <a:p>
                      <a:pPr algn="ctr"/>
                      <a:r>
                        <a:rPr lang="en-US" sz="2400" dirty="0"/>
                        <a:t>15.</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dirty="0"/>
                        <a:t>Stairs (open space)</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0</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0</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Yes</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614787705"/>
                  </a:ext>
                </a:extLst>
              </a:tr>
              <a:tr h="89474">
                <a:tc>
                  <a:txBody>
                    <a:bodyPr/>
                    <a:lstStyle/>
                    <a:p>
                      <a:pPr algn="ctr"/>
                      <a:r>
                        <a:rPr lang="en-US" sz="2400" dirty="0"/>
                        <a:t>16.</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dirty="0"/>
                        <a:t>Hall 1 (open space)</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0</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0</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Yes</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4005249082"/>
                  </a:ext>
                </a:extLst>
              </a:tr>
              <a:tr h="89474">
                <a:tc>
                  <a:txBody>
                    <a:bodyPr/>
                    <a:lstStyle/>
                    <a:p>
                      <a:pPr algn="ctr"/>
                      <a:r>
                        <a:rPr lang="en-US" sz="2400" dirty="0"/>
                        <a:t>17.</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dirty="0"/>
                        <a:t>Hall 2 (open space)</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a:t>0</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0</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Yes</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3008413556"/>
                  </a:ext>
                </a:extLst>
              </a:tr>
            </a:tbl>
          </a:graphicData>
        </a:graphic>
      </p:graphicFrame>
      <p:sp>
        <p:nvSpPr>
          <p:cNvPr id="6" name="TextBox 5">
            <a:extLst>
              <a:ext uri="{FF2B5EF4-FFF2-40B4-BE49-F238E27FC236}">
                <a16:creationId xmlns:a16="http://schemas.microsoft.com/office/drawing/2014/main" id="{D9A9819A-2B18-2D68-8256-0BCD36F7B8BC}"/>
              </a:ext>
            </a:extLst>
          </p:cNvPr>
          <p:cNvSpPr txBox="1"/>
          <p:nvPr/>
        </p:nvSpPr>
        <p:spPr>
          <a:xfrm>
            <a:off x="3581401" y="6172201"/>
            <a:ext cx="6629399" cy="646331"/>
          </a:xfrm>
          <a:prstGeom prst="rect">
            <a:avLst/>
          </a:prstGeom>
          <a:noFill/>
        </p:spPr>
        <p:txBody>
          <a:bodyPr wrap="square" rtlCol="0">
            <a:spAutoFit/>
          </a:bodyPr>
          <a:lstStyle/>
          <a:p>
            <a:r>
              <a:rPr lang="en-US" dirty="0">
                <a:latin typeface="+mn-lt"/>
              </a:rPr>
              <a:t>Note: Open  spaces share ACH with adjacent spaces. All values are approximate because of ceiling height and vent size approximations.</a:t>
            </a:r>
          </a:p>
        </p:txBody>
      </p:sp>
    </p:spTree>
    <p:extLst>
      <p:ext uri="{BB962C8B-B14F-4D97-AF65-F5344CB8AC3E}">
        <p14:creationId xmlns:p14="http://schemas.microsoft.com/office/powerpoint/2010/main" val="30058267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E39FA-7811-7A64-F722-C0AA5B156BA1}"/>
              </a:ext>
            </a:extLst>
          </p:cNvPr>
          <p:cNvSpPr>
            <a:spLocks noGrp="1"/>
          </p:cNvSpPr>
          <p:nvPr>
            <p:ph type="title"/>
          </p:nvPr>
        </p:nvSpPr>
        <p:spPr/>
        <p:txBody>
          <a:bodyPr/>
          <a:lstStyle/>
          <a:p>
            <a:r>
              <a:rPr lang="en-US" sz="4000" dirty="0"/>
              <a:t>Measured ACH Level</a:t>
            </a:r>
            <a:br>
              <a:rPr lang="en-US" sz="4000" dirty="0"/>
            </a:br>
            <a:r>
              <a:rPr lang="en-US" sz="4000" dirty="0"/>
              <a:t>House</a:t>
            </a:r>
          </a:p>
        </p:txBody>
      </p:sp>
      <p:graphicFrame>
        <p:nvGraphicFramePr>
          <p:cNvPr id="5" name="Table 4">
            <a:extLst>
              <a:ext uri="{FF2B5EF4-FFF2-40B4-BE49-F238E27FC236}">
                <a16:creationId xmlns:a16="http://schemas.microsoft.com/office/drawing/2014/main" id="{616C6867-9C79-B11F-6968-A8949671AF3A}"/>
              </a:ext>
            </a:extLst>
          </p:cNvPr>
          <p:cNvGraphicFramePr>
            <a:graphicFrameLocks noGrp="1"/>
          </p:cNvGraphicFramePr>
          <p:nvPr>
            <p:extLst>
              <p:ext uri="{D42A27DB-BD31-4B8C-83A1-F6EECF244321}">
                <p14:modId xmlns:p14="http://schemas.microsoft.com/office/powerpoint/2010/main" val="3229092866"/>
              </p:ext>
            </p:extLst>
          </p:nvPr>
        </p:nvGraphicFramePr>
        <p:xfrm>
          <a:off x="1981200" y="1600200"/>
          <a:ext cx="8229600" cy="3738132"/>
        </p:xfrm>
        <a:graphic>
          <a:graphicData uri="http://schemas.openxmlformats.org/drawingml/2006/table">
            <a:tbl>
              <a:tblPr/>
              <a:tblGrid>
                <a:gridCol w="853440">
                  <a:extLst>
                    <a:ext uri="{9D8B030D-6E8A-4147-A177-3AD203B41FA5}">
                      <a16:colId xmlns:a16="http://schemas.microsoft.com/office/drawing/2014/main" val="3148872321"/>
                    </a:ext>
                  </a:extLst>
                </a:gridCol>
                <a:gridCol w="2438400">
                  <a:extLst>
                    <a:ext uri="{9D8B030D-6E8A-4147-A177-3AD203B41FA5}">
                      <a16:colId xmlns:a16="http://schemas.microsoft.com/office/drawing/2014/main" val="2185199271"/>
                    </a:ext>
                  </a:extLst>
                </a:gridCol>
                <a:gridCol w="1645920">
                  <a:extLst>
                    <a:ext uri="{9D8B030D-6E8A-4147-A177-3AD203B41FA5}">
                      <a16:colId xmlns:a16="http://schemas.microsoft.com/office/drawing/2014/main" val="3539359431"/>
                    </a:ext>
                  </a:extLst>
                </a:gridCol>
                <a:gridCol w="1645920">
                  <a:extLst>
                    <a:ext uri="{9D8B030D-6E8A-4147-A177-3AD203B41FA5}">
                      <a16:colId xmlns:a16="http://schemas.microsoft.com/office/drawing/2014/main" val="878476717"/>
                    </a:ext>
                  </a:extLst>
                </a:gridCol>
                <a:gridCol w="1645920">
                  <a:extLst>
                    <a:ext uri="{9D8B030D-6E8A-4147-A177-3AD203B41FA5}">
                      <a16:colId xmlns:a16="http://schemas.microsoft.com/office/drawing/2014/main" val="3185779806"/>
                    </a:ext>
                  </a:extLst>
                </a:gridCol>
              </a:tblGrid>
              <a:tr h="545794">
                <a:tc>
                  <a:txBody>
                    <a:bodyPr/>
                    <a:lstStyle/>
                    <a:p>
                      <a:pPr algn="ctr"/>
                      <a:r>
                        <a:rPr lang="en-US" sz="2400" b="1" dirty="0"/>
                        <a:t>Num</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t>Room Name</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t>Num of Vents</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t>ACH</a:t>
                      </a:r>
                      <a:endParaRPr lang="en-US" sz="2400" dirty="0"/>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t>System On </a:t>
                      </a:r>
                      <a:r>
                        <a:rPr lang="en-US" sz="2400" b="0" dirty="0"/>
                        <a:t>yes, no, fail</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1488533"/>
                  </a:ext>
                </a:extLst>
              </a:tr>
              <a:tr h="116317">
                <a:tc>
                  <a:txBody>
                    <a:bodyPr/>
                    <a:lstStyle/>
                    <a:p>
                      <a:pPr algn="ctr"/>
                      <a:r>
                        <a:rPr lang="en-US" sz="2400" dirty="0"/>
                        <a:t>10.</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dirty="0"/>
                        <a:t>Foyer (open space)</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0</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0</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Yes</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3241614148"/>
                  </a:ext>
                </a:extLst>
              </a:tr>
              <a:tr h="116317">
                <a:tc>
                  <a:txBody>
                    <a:bodyPr/>
                    <a:lstStyle/>
                    <a:p>
                      <a:pPr algn="ctr"/>
                      <a:r>
                        <a:rPr lang="en-US" sz="2400" dirty="0"/>
                        <a:t>11.</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dirty="0"/>
                        <a:t>Loft</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2</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4.1</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Yes</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37390536"/>
                  </a:ext>
                </a:extLst>
              </a:tr>
              <a:tr h="170001">
                <a:tc>
                  <a:txBody>
                    <a:bodyPr/>
                    <a:lstStyle/>
                    <a:p>
                      <a:pPr algn="ctr"/>
                      <a:r>
                        <a:rPr lang="en-US" sz="2400" dirty="0"/>
                        <a:t>12.</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dirty="0"/>
                        <a:t>Bedroom 2</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a:t>2</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a:t>6</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Yes</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500966554"/>
                  </a:ext>
                </a:extLst>
              </a:tr>
              <a:tr h="170001">
                <a:tc>
                  <a:txBody>
                    <a:bodyPr/>
                    <a:lstStyle/>
                    <a:p>
                      <a:pPr algn="ctr"/>
                      <a:r>
                        <a:rPr lang="en-US" sz="2400" dirty="0"/>
                        <a:t>13.</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a:t>Bathroom 2</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a:t>1</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3.8</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Yes</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688743496"/>
                  </a:ext>
                </a:extLst>
              </a:tr>
              <a:tr h="196844">
                <a:tc>
                  <a:txBody>
                    <a:bodyPr/>
                    <a:lstStyle/>
                    <a:p>
                      <a:pPr algn="ctr"/>
                      <a:r>
                        <a:rPr lang="en-US" sz="2400" dirty="0"/>
                        <a:t>14.</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a:t>Laundry Room</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1</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8.2</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Yes</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334245303"/>
                  </a:ext>
                </a:extLst>
              </a:tr>
              <a:tr h="89474">
                <a:tc>
                  <a:txBody>
                    <a:bodyPr/>
                    <a:lstStyle/>
                    <a:p>
                      <a:pPr algn="ctr"/>
                      <a:r>
                        <a:rPr lang="en-US" sz="2400" dirty="0"/>
                        <a:t>15.</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dirty="0"/>
                        <a:t>Stairs (open space)</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0</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0</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Yes</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614787705"/>
                  </a:ext>
                </a:extLst>
              </a:tr>
              <a:tr h="89474">
                <a:tc>
                  <a:txBody>
                    <a:bodyPr/>
                    <a:lstStyle/>
                    <a:p>
                      <a:pPr algn="ctr"/>
                      <a:r>
                        <a:rPr lang="en-US" sz="2400" dirty="0"/>
                        <a:t>16.</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dirty="0"/>
                        <a:t>Hall 1 (open space)</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0</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0</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Yes</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4005249082"/>
                  </a:ext>
                </a:extLst>
              </a:tr>
              <a:tr h="89474">
                <a:tc>
                  <a:txBody>
                    <a:bodyPr/>
                    <a:lstStyle/>
                    <a:p>
                      <a:pPr algn="ctr"/>
                      <a:r>
                        <a:rPr lang="en-US" sz="2400" dirty="0"/>
                        <a:t>17.</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dirty="0"/>
                        <a:t>Hall 2 (open space)</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a:t>0</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0</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Yes</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3008413556"/>
                  </a:ext>
                </a:extLst>
              </a:tr>
            </a:tbl>
          </a:graphicData>
        </a:graphic>
      </p:graphicFrame>
      <p:sp>
        <p:nvSpPr>
          <p:cNvPr id="6" name="TextBox 5">
            <a:extLst>
              <a:ext uri="{FF2B5EF4-FFF2-40B4-BE49-F238E27FC236}">
                <a16:creationId xmlns:a16="http://schemas.microsoft.com/office/drawing/2014/main" id="{D9A9819A-2B18-2D68-8256-0BCD36F7B8BC}"/>
              </a:ext>
            </a:extLst>
          </p:cNvPr>
          <p:cNvSpPr txBox="1"/>
          <p:nvPr/>
        </p:nvSpPr>
        <p:spPr>
          <a:xfrm>
            <a:off x="3581401" y="6172201"/>
            <a:ext cx="6629399" cy="646331"/>
          </a:xfrm>
          <a:prstGeom prst="rect">
            <a:avLst/>
          </a:prstGeom>
          <a:noFill/>
        </p:spPr>
        <p:txBody>
          <a:bodyPr wrap="square" rtlCol="0">
            <a:spAutoFit/>
          </a:bodyPr>
          <a:lstStyle/>
          <a:p>
            <a:r>
              <a:rPr lang="en-US" dirty="0">
                <a:latin typeface="+mn-lt"/>
              </a:rPr>
              <a:t>Note: Open  spaces share ACH with adjacent spaces. All values are approximate because of ceiling height and vent size approximations.</a:t>
            </a:r>
          </a:p>
        </p:txBody>
      </p:sp>
    </p:spTree>
    <p:extLst>
      <p:ext uri="{BB962C8B-B14F-4D97-AF65-F5344CB8AC3E}">
        <p14:creationId xmlns:p14="http://schemas.microsoft.com/office/powerpoint/2010/main" val="37858857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E39FA-7811-7A64-F722-C0AA5B156BA1}"/>
              </a:ext>
            </a:extLst>
          </p:cNvPr>
          <p:cNvSpPr>
            <a:spLocks noGrp="1"/>
          </p:cNvSpPr>
          <p:nvPr>
            <p:ph type="title"/>
          </p:nvPr>
        </p:nvSpPr>
        <p:spPr/>
        <p:txBody>
          <a:bodyPr/>
          <a:lstStyle/>
          <a:p>
            <a:r>
              <a:rPr lang="en-US" sz="4000" dirty="0"/>
              <a:t>Measured ACH Level</a:t>
            </a:r>
            <a:br>
              <a:rPr lang="en-US" sz="4000" dirty="0"/>
            </a:br>
            <a:r>
              <a:rPr lang="en-US" sz="4000" dirty="0"/>
              <a:t>House</a:t>
            </a:r>
          </a:p>
        </p:txBody>
      </p:sp>
      <p:sp>
        <p:nvSpPr>
          <p:cNvPr id="8" name="Content Placeholder 2">
            <a:extLst>
              <a:ext uri="{FF2B5EF4-FFF2-40B4-BE49-F238E27FC236}">
                <a16:creationId xmlns:a16="http://schemas.microsoft.com/office/drawing/2014/main" id="{CF42C111-0983-16A3-BD65-46B0A836D80A}"/>
              </a:ext>
            </a:extLst>
          </p:cNvPr>
          <p:cNvSpPr>
            <a:spLocks noGrp="1"/>
          </p:cNvSpPr>
          <p:nvPr>
            <p:ph idx="1"/>
          </p:nvPr>
        </p:nvSpPr>
        <p:spPr>
          <a:xfrm>
            <a:off x="1981200" y="4572000"/>
            <a:ext cx="8229600" cy="1524000"/>
          </a:xfrm>
        </p:spPr>
        <p:txBody>
          <a:bodyPr/>
          <a:lstStyle/>
          <a:p>
            <a:r>
              <a:rPr lang="en-US" sz="2400" dirty="0"/>
              <a:t>HVAC Design ACH = 4</a:t>
            </a:r>
          </a:p>
          <a:p>
            <a:r>
              <a:rPr lang="en-US" sz="2400" dirty="0"/>
              <a:t>Difference between measured and design is reductions caused by air resistance from filter and ducts</a:t>
            </a:r>
          </a:p>
        </p:txBody>
      </p:sp>
      <p:graphicFrame>
        <p:nvGraphicFramePr>
          <p:cNvPr id="5" name="Table 4">
            <a:extLst>
              <a:ext uri="{FF2B5EF4-FFF2-40B4-BE49-F238E27FC236}">
                <a16:creationId xmlns:a16="http://schemas.microsoft.com/office/drawing/2014/main" id="{616C6867-9C79-B11F-6968-A8949671AF3A}"/>
              </a:ext>
            </a:extLst>
          </p:cNvPr>
          <p:cNvGraphicFramePr>
            <a:graphicFrameLocks noGrp="1"/>
          </p:cNvGraphicFramePr>
          <p:nvPr>
            <p:extLst>
              <p:ext uri="{D42A27DB-BD31-4B8C-83A1-F6EECF244321}">
                <p14:modId xmlns:p14="http://schemas.microsoft.com/office/powerpoint/2010/main" val="368476145"/>
              </p:ext>
            </p:extLst>
          </p:nvPr>
        </p:nvGraphicFramePr>
        <p:xfrm>
          <a:off x="1981200" y="1600200"/>
          <a:ext cx="8229600" cy="2785094"/>
        </p:xfrm>
        <a:graphic>
          <a:graphicData uri="http://schemas.openxmlformats.org/drawingml/2006/table">
            <a:tbl>
              <a:tblPr/>
              <a:tblGrid>
                <a:gridCol w="3886200">
                  <a:extLst>
                    <a:ext uri="{9D8B030D-6E8A-4147-A177-3AD203B41FA5}">
                      <a16:colId xmlns:a16="http://schemas.microsoft.com/office/drawing/2014/main" val="2185199271"/>
                    </a:ext>
                  </a:extLst>
                </a:gridCol>
                <a:gridCol w="1979579">
                  <a:extLst>
                    <a:ext uri="{9D8B030D-6E8A-4147-A177-3AD203B41FA5}">
                      <a16:colId xmlns:a16="http://schemas.microsoft.com/office/drawing/2014/main" val="3539359431"/>
                    </a:ext>
                  </a:extLst>
                </a:gridCol>
                <a:gridCol w="2363821">
                  <a:extLst>
                    <a:ext uri="{9D8B030D-6E8A-4147-A177-3AD203B41FA5}">
                      <a16:colId xmlns:a16="http://schemas.microsoft.com/office/drawing/2014/main" val="878476717"/>
                    </a:ext>
                  </a:extLst>
                </a:gridCol>
              </a:tblGrid>
              <a:tr h="545794">
                <a:tc>
                  <a:txBody>
                    <a:bodyPr/>
                    <a:lstStyle/>
                    <a:p>
                      <a:pPr algn="ctr"/>
                      <a:r>
                        <a:rPr lang="en-US" sz="2400" b="1" dirty="0"/>
                        <a:t>Room Name</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t>Num of Vents</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t>ACH</a:t>
                      </a:r>
                      <a:endParaRPr lang="en-US" sz="2400" dirty="0"/>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1488533"/>
                  </a:ext>
                </a:extLst>
              </a:tr>
              <a:tr h="331055">
                <a:tc>
                  <a:txBody>
                    <a:bodyPr/>
                    <a:lstStyle/>
                    <a:p>
                      <a:pPr algn="l"/>
                      <a:r>
                        <a:rPr lang="en-US" sz="2400" dirty="0"/>
                        <a:t>Aggregate</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18</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3.2</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25286923"/>
                  </a:ext>
                </a:extLst>
              </a:tr>
              <a:tr h="62632">
                <a:tc>
                  <a:txBody>
                    <a:bodyPr/>
                    <a:lstStyle/>
                    <a:p>
                      <a:pPr algn="l"/>
                      <a:r>
                        <a:rPr lang="en-US" sz="2400" dirty="0"/>
                        <a:t>Max</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a:t>-</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8.2</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57771091"/>
                  </a:ext>
                </a:extLst>
              </a:tr>
              <a:tr h="196844">
                <a:tc>
                  <a:txBody>
                    <a:bodyPr/>
                    <a:lstStyle/>
                    <a:p>
                      <a:pPr algn="l"/>
                      <a:r>
                        <a:rPr lang="en-US" sz="2400" dirty="0"/>
                        <a:t>Min (includes 0)</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a:t>-</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0</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6709225"/>
                  </a:ext>
                </a:extLst>
              </a:tr>
              <a:tr h="277371">
                <a:tc>
                  <a:txBody>
                    <a:bodyPr/>
                    <a:lstStyle/>
                    <a:p>
                      <a:pPr algn="l"/>
                      <a:r>
                        <a:rPr lang="en-US" sz="2400" dirty="0"/>
                        <a:t>Lowest (excludes 0)</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a:t>-</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1.7</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15085010"/>
                  </a:ext>
                </a:extLst>
              </a:tr>
              <a:tr h="492109">
                <a:tc>
                  <a:txBody>
                    <a:bodyPr/>
                    <a:lstStyle/>
                    <a:p>
                      <a:pPr algn="l"/>
                      <a:r>
                        <a:rPr lang="en-US" sz="2400" dirty="0"/>
                        <a:t>Average ACH</a:t>
                      </a:r>
                    </a:p>
                    <a:p>
                      <a:pPr algn="l"/>
                      <a:r>
                        <a:rPr lang="en-US" sz="2400" dirty="0"/>
                        <a:t>(affected by room sizes)</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3.3</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20985360"/>
                  </a:ext>
                </a:extLst>
              </a:tr>
            </a:tbl>
          </a:graphicData>
        </a:graphic>
      </p:graphicFrame>
      <p:sp>
        <p:nvSpPr>
          <p:cNvPr id="6" name="TextBox 5">
            <a:extLst>
              <a:ext uri="{FF2B5EF4-FFF2-40B4-BE49-F238E27FC236}">
                <a16:creationId xmlns:a16="http://schemas.microsoft.com/office/drawing/2014/main" id="{3BAD419A-23D9-76DF-EA48-A97DE76D3D11}"/>
              </a:ext>
            </a:extLst>
          </p:cNvPr>
          <p:cNvSpPr txBox="1"/>
          <p:nvPr/>
        </p:nvSpPr>
        <p:spPr>
          <a:xfrm>
            <a:off x="3581401" y="6172201"/>
            <a:ext cx="6629399" cy="646331"/>
          </a:xfrm>
          <a:prstGeom prst="rect">
            <a:avLst/>
          </a:prstGeom>
          <a:noFill/>
        </p:spPr>
        <p:txBody>
          <a:bodyPr wrap="square" rtlCol="0">
            <a:spAutoFit/>
          </a:bodyPr>
          <a:lstStyle/>
          <a:p>
            <a:r>
              <a:rPr lang="en-US" dirty="0">
                <a:latin typeface="+mn-lt"/>
              </a:rPr>
              <a:t>Note: Open  spaces share ACH with adjacent spaces. All values are approximate because of ceiling height and vent size approximations.</a:t>
            </a:r>
          </a:p>
        </p:txBody>
      </p:sp>
    </p:spTree>
    <p:extLst>
      <p:ext uri="{BB962C8B-B14F-4D97-AF65-F5344CB8AC3E}">
        <p14:creationId xmlns:p14="http://schemas.microsoft.com/office/powerpoint/2010/main" val="41897539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9598367-4291-15E5-E5B7-C1D01CDB79B6}"/>
              </a:ext>
            </a:extLst>
          </p:cNvPr>
          <p:cNvPicPr>
            <a:picLocks noChangeAspect="1"/>
          </p:cNvPicPr>
          <p:nvPr/>
        </p:nvPicPr>
        <p:blipFill>
          <a:blip r:embed="rId2"/>
          <a:stretch>
            <a:fillRect/>
          </a:stretch>
        </p:blipFill>
        <p:spPr>
          <a:xfrm>
            <a:off x="1676400" y="1598154"/>
            <a:ext cx="8839200" cy="3964446"/>
          </a:xfrm>
          <a:prstGeom prst="rect">
            <a:avLst/>
          </a:prstGeom>
        </p:spPr>
      </p:pic>
      <p:sp>
        <p:nvSpPr>
          <p:cNvPr id="2" name="Title 1">
            <a:extLst>
              <a:ext uri="{FF2B5EF4-FFF2-40B4-BE49-F238E27FC236}">
                <a16:creationId xmlns:a16="http://schemas.microsoft.com/office/drawing/2014/main" id="{AE0D8698-A46F-C3DB-6762-C7C93A726F64}"/>
              </a:ext>
            </a:extLst>
          </p:cNvPr>
          <p:cNvSpPr>
            <a:spLocks noGrp="1"/>
          </p:cNvSpPr>
          <p:nvPr>
            <p:ph type="title"/>
          </p:nvPr>
        </p:nvSpPr>
        <p:spPr/>
        <p:txBody>
          <a:bodyPr/>
          <a:lstStyle/>
          <a:p>
            <a:r>
              <a:rPr lang="en-US" dirty="0"/>
              <a:t>How was this done</a:t>
            </a:r>
          </a:p>
        </p:txBody>
      </p:sp>
      <p:sp>
        <p:nvSpPr>
          <p:cNvPr id="3" name="Content Placeholder 2">
            <a:extLst>
              <a:ext uri="{FF2B5EF4-FFF2-40B4-BE49-F238E27FC236}">
                <a16:creationId xmlns:a16="http://schemas.microsoft.com/office/drawing/2014/main" id="{C2E70916-43F1-CC8A-9E7B-5E5E1D140225}"/>
              </a:ext>
            </a:extLst>
          </p:cNvPr>
          <p:cNvSpPr>
            <a:spLocks noGrp="1"/>
          </p:cNvSpPr>
          <p:nvPr>
            <p:ph idx="1"/>
          </p:nvPr>
        </p:nvSpPr>
        <p:spPr>
          <a:xfrm>
            <a:off x="5105400" y="1600200"/>
            <a:ext cx="5181600" cy="1676400"/>
          </a:xfrm>
        </p:spPr>
        <p:txBody>
          <a:bodyPr/>
          <a:lstStyle/>
          <a:p>
            <a:r>
              <a:rPr lang="en-US" sz="2800" dirty="0"/>
              <a:t>Anemometer</a:t>
            </a:r>
          </a:p>
          <a:p>
            <a:r>
              <a:rPr lang="en-US" sz="2800" dirty="0"/>
              <a:t>Dollar store broom sticks (2)</a:t>
            </a:r>
          </a:p>
          <a:p>
            <a:r>
              <a:rPr lang="en-US" sz="2800" dirty="0"/>
              <a:t>Selfie stick to hold Anemometer</a:t>
            </a:r>
          </a:p>
          <a:p>
            <a:endParaRPr lang="en-US" sz="2800" dirty="0"/>
          </a:p>
        </p:txBody>
      </p:sp>
      <p:sp>
        <p:nvSpPr>
          <p:cNvPr id="6" name="TextBox 5">
            <a:extLst>
              <a:ext uri="{FF2B5EF4-FFF2-40B4-BE49-F238E27FC236}">
                <a16:creationId xmlns:a16="http://schemas.microsoft.com/office/drawing/2014/main" id="{258BF1A7-4BDB-B846-A94B-805B92907E2B}"/>
              </a:ext>
            </a:extLst>
          </p:cNvPr>
          <p:cNvSpPr txBox="1"/>
          <p:nvPr/>
        </p:nvSpPr>
        <p:spPr>
          <a:xfrm>
            <a:off x="3429001" y="5791201"/>
            <a:ext cx="5776325" cy="461665"/>
          </a:xfrm>
          <a:prstGeom prst="rect">
            <a:avLst/>
          </a:prstGeom>
          <a:noFill/>
        </p:spPr>
        <p:txBody>
          <a:bodyPr wrap="none" rtlCol="0">
            <a:spAutoFit/>
          </a:bodyPr>
          <a:lstStyle/>
          <a:p>
            <a:r>
              <a:rPr lang="en-US" sz="2400" dirty="0">
                <a:latin typeface="+mn-lt"/>
              </a:rPr>
              <a:t>ACH = Vents cu-ft per hour / room cubic feet</a:t>
            </a:r>
          </a:p>
        </p:txBody>
      </p:sp>
    </p:spTree>
    <p:extLst>
      <p:ext uri="{BB962C8B-B14F-4D97-AF65-F5344CB8AC3E}">
        <p14:creationId xmlns:p14="http://schemas.microsoft.com/office/powerpoint/2010/main" val="16707460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858C0-3926-C8F8-FDBC-4836E7936E2D}"/>
              </a:ext>
            </a:extLst>
          </p:cNvPr>
          <p:cNvSpPr>
            <a:spLocks noGrp="1"/>
          </p:cNvSpPr>
          <p:nvPr>
            <p:ph type="title"/>
          </p:nvPr>
        </p:nvSpPr>
        <p:spPr/>
        <p:txBody>
          <a:bodyPr/>
          <a:lstStyle/>
          <a:p>
            <a:r>
              <a:rPr lang="en-US" dirty="0"/>
              <a:t>Clean Air Buildings Database</a:t>
            </a:r>
          </a:p>
        </p:txBody>
      </p:sp>
      <p:sp>
        <p:nvSpPr>
          <p:cNvPr id="3" name="Content Placeholder 2">
            <a:extLst>
              <a:ext uri="{FF2B5EF4-FFF2-40B4-BE49-F238E27FC236}">
                <a16:creationId xmlns:a16="http://schemas.microsoft.com/office/drawing/2014/main" id="{E996D8A9-F0DF-8B94-D575-0F24C84649CB}"/>
              </a:ext>
            </a:extLst>
          </p:cNvPr>
          <p:cNvSpPr>
            <a:spLocks noGrp="1"/>
          </p:cNvSpPr>
          <p:nvPr>
            <p:ph idx="1"/>
          </p:nvPr>
        </p:nvSpPr>
        <p:spPr/>
        <p:txBody>
          <a:bodyPr>
            <a:normAutofit/>
          </a:bodyPr>
          <a:lstStyle/>
          <a:p>
            <a:pPr marL="0" indent="0">
              <a:buNone/>
            </a:pPr>
            <a:r>
              <a:rPr lang="en-US" sz="3600" dirty="0">
                <a:hlinkClick r:id="rId2"/>
              </a:rPr>
              <a:t>https://www.cassbeth.com/cleanairbuildings/index.html</a:t>
            </a:r>
            <a:endParaRPr lang="en-US" sz="3600" dirty="0"/>
          </a:p>
          <a:p>
            <a:r>
              <a:rPr lang="en-US" sz="3600" dirty="0"/>
              <a:t>Search examples</a:t>
            </a:r>
          </a:p>
          <a:p>
            <a:pPr lvl="1"/>
            <a:r>
              <a:rPr lang="en-US" sz="3200" dirty="0"/>
              <a:t>Philadelphia Schools (ACH site survey data)</a:t>
            </a:r>
          </a:p>
          <a:p>
            <a:pPr lvl="1"/>
            <a:r>
              <a:rPr lang="en-US" sz="3200" dirty="0"/>
              <a:t>Philadelphia Restaurant Program (ACH site survey data)</a:t>
            </a:r>
          </a:p>
          <a:p>
            <a:pPr lvl="1"/>
            <a:r>
              <a:rPr lang="en-US" sz="3200" dirty="0"/>
              <a:t>School</a:t>
            </a:r>
          </a:p>
          <a:p>
            <a:pPr lvl="1"/>
            <a:r>
              <a:rPr lang="en-US" sz="3200" dirty="0"/>
              <a:t>Restaurant</a:t>
            </a:r>
          </a:p>
          <a:p>
            <a:pPr lvl="1"/>
            <a:r>
              <a:rPr lang="en-US" sz="3200" dirty="0"/>
              <a:t>Airport</a:t>
            </a:r>
          </a:p>
          <a:p>
            <a:pPr lvl="1"/>
            <a:r>
              <a:rPr lang="en-US" sz="3200" dirty="0"/>
              <a:t>Airplane</a:t>
            </a:r>
          </a:p>
        </p:txBody>
      </p:sp>
    </p:spTree>
    <p:extLst>
      <p:ext uri="{BB962C8B-B14F-4D97-AF65-F5344CB8AC3E}">
        <p14:creationId xmlns:p14="http://schemas.microsoft.com/office/powerpoint/2010/main" val="6271359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E1A4C-FAD5-F300-A180-E4FBA2F6AC45}"/>
              </a:ext>
            </a:extLst>
          </p:cNvPr>
          <p:cNvSpPr>
            <a:spLocks noGrp="1"/>
          </p:cNvSpPr>
          <p:nvPr>
            <p:ph type="title"/>
          </p:nvPr>
        </p:nvSpPr>
        <p:spPr/>
        <p:txBody>
          <a:bodyPr/>
          <a:lstStyle/>
          <a:p>
            <a:r>
              <a:rPr lang="en-US" sz="3600" dirty="0"/>
              <a:t>Any Facility </a:t>
            </a:r>
            <a:br>
              <a:rPr lang="en-US" sz="3600" dirty="0"/>
            </a:br>
            <a:r>
              <a:rPr lang="en-US" sz="3600" dirty="0"/>
              <a:t>Suggested Short Term Action Plan</a:t>
            </a:r>
          </a:p>
        </p:txBody>
      </p:sp>
      <p:sp>
        <p:nvSpPr>
          <p:cNvPr id="3" name="Content Placeholder 2">
            <a:extLst>
              <a:ext uri="{FF2B5EF4-FFF2-40B4-BE49-F238E27FC236}">
                <a16:creationId xmlns:a16="http://schemas.microsoft.com/office/drawing/2014/main" id="{248113EA-1E95-6308-A031-050FFCD4F906}"/>
              </a:ext>
            </a:extLst>
          </p:cNvPr>
          <p:cNvSpPr>
            <a:spLocks noGrp="1"/>
          </p:cNvSpPr>
          <p:nvPr>
            <p:ph idx="1"/>
          </p:nvPr>
        </p:nvSpPr>
        <p:spPr/>
        <p:txBody>
          <a:bodyPr>
            <a:normAutofit fontScale="92500"/>
          </a:bodyPr>
          <a:lstStyle/>
          <a:p>
            <a:r>
              <a:rPr lang="en-US" dirty="0"/>
              <a:t>Fix any broken fans so that they operate</a:t>
            </a:r>
          </a:p>
          <a:p>
            <a:r>
              <a:rPr lang="en-US" dirty="0"/>
              <a:t>Fix areas that have zero ventilation readings</a:t>
            </a:r>
          </a:p>
          <a:p>
            <a:pPr lvl="1"/>
            <a:r>
              <a:rPr lang="en-US" dirty="0"/>
              <a:t>Open any closed dampers and vents because of previous complaints of hot or cold air</a:t>
            </a:r>
          </a:p>
          <a:p>
            <a:pPr lvl="1"/>
            <a:r>
              <a:rPr lang="en-US" dirty="0"/>
              <a:t>Adjust or change vent types so that there are no complaints but keep the vents open</a:t>
            </a:r>
          </a:p>
          <a:p>
            <a:r>
              <a:rPr lang="en-US" dirty="0"/>
              <a:t>Post signs to turn on the fans and provide simple instructions</a:t>
            </a:r>
          </a:p>
          <a:p>
            <a:r>
              <a:rPr lang="en-US" dirty="0"/>
              <a:t>Post certificates at each thermostat with a date showing last maintenance date and average ACH level</a:t>
            </a:r>
          </a:p>
          <a:p>
            <a:r>
              <a:rPr lang="en-US" dirty="0"/>
              <a:t>Place streamers on all vents</a:t>
            </a:r>
          </a:p>
          <a:p>
            <a:r>
              <a:rPr lang="en-US" dirty="0"/>
              <a:t>Do this until the COVID-19 disaster is over in about 10 years</a:t>
            </a:r>
          </a:p>
        </p:txBody>
      </p:sp>
    </p:spTree>
    <p:extLst>
      <p:ext uri="{BB962C8B-B14F-4D97-AF65-F5344CB8AC3E}">
        <p14:creationId xmlns:p14="http://schemas.microsoft.com/office/powerpoint/2010/main" val="35334213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2EB83-54FA-92AB-A40B-6EB3C2BA560E}"/>
              </a:ext>
            </a:extLst>
          </p:cNvPr>
          <p:cNvSpPr>
            <a:spLocks noGrp="1"/>
          </p:cNvSpPr>
          <p:nvPr>
            <p:ph type="title"/>
          </p:nvPr>
        </p:nvSpPr>
        <p:spPr/>
        <p:txBody>
          <a:bodyPr/>
          <a:lstStyle/>
          <a:p>
            <a:r>
              <a:rPr lang="en-US" dirty="0"/>
              <a:t>HVAC Inspection Certificate</a:t>
            </a:r>
          </a:p>
        </p:txBody>
      </p:sp>
      <p:sp>
        <p:nvSpPr>
          <p:cNvPr id="3" name="Content Placeholder 2">
            <a:extLst>
              <a:ext uri="{FF2B5EF4-FFF2-40B4-BE49-F238E27FC236}">
                <a16:creationId xmlns:a16="http://schemas.microsoft.com/office/drawing/2014/main" id="{D37675C6-2BBB-0C08-11B6-E87A5E396D1A}"/>
              </a:ext>
            </a:extLst>
          </p:cNvPr>
          <p:cNvSpPr>
            <a:spLocks noGrp="1"/>
          </p:cNvSpPr>
          <p:nvPr>
            <p:ph idx="1"/>
          </p:nvPr>
        </p:nvSpPr>
        <p:spPr/>
        <p:txBody>
          <a:bodyPr>
            <a:normAutofit lnSpcReduction="10000"/>
          </a:bodyPr>
          <a:lstStyle/>
          <a:p>
            <a:r>
              <a:rPr lang="en-US" sz="2400" dirty="0"/>
              <a:t>Zone (1, 2, 3, 4, 5, 6, pool): 		example A</a:t>
            </a:r>
          </a:p>
          <a:p>
            <a:r>
              <a:rPr lang="en-US" sz="2400" dirty="0"/>
              <a:t>HVAC Vendor Name &amp; Visit date: 	HVAC 05/21/22</a:t>
            </a:r>
          </a:p>
          <a:p>
            <a:r>
              <a:rPr lang="en-US" sz="2400" dirty="0"/>
              <a:t>Filter Change Date &amp; MERV Rating: 	5/21/22 MERV 13</a:t>
            </a:r>
          </a:p>
          <a:p>
            <a:r>
              <a:rPr lang="en-US" sz="2400" dirty="0"/>
              <a:t>Fan Mode Operational (yes/no): 		Yes</a:t>
            </a:r>
          </a:p>
          <a:p>
            <a:r>
              <a:rPr lang="en-US" sz="2400" dirty="0"/>
              <a:t>All Vents Operational (yes/no): 		Yes</a:t>
            </a:r>
          </a:p>
          <a:p>
            <a:r>
              <a:rPr lang="en-US" sz="2400" dirty="0"/>
              <a:t>Thermostat Display Visible: (yes/no): 	Yes</a:t>
            </a:r>
          </a:p>
          <a:p>
            <a:r>
              <a:rPr lang="en-US" sz="2400" dirty="0"/>
              <a:t>Timers Working &amp; Set: (yes/no): 		Yes</a:t>
            </a:r>
          </a:p>
          <a:p>
            <a:r>
              <a:rPr lang="en-US" sz="2400" dirty="0"/>
              <a:t>Thermostat Instructions: (yes/no): 		Yes</a:t>
            </a:r>
          </a:p>
          <a:p>
            <a:r>
              <a:rPr lang="en-US" sz="2400" dirty="0"/>
              <a:t>Staff Turn On Fans On Entry (yes/no): 	Yes</a:t>
            </a:r>
          </a:p>
          <a:p>
            <a:r>
              <a:rPr lang="en-US" sz="2400" dirty="0"/>
              <a:t>Fan CFM: 					1,600</a:t>
            </a:r>
          </a:p>
        </p:txBody>
      </p:sp>
    </p:spTree>
    <p:extLst>
      <p:ext uri="{BB962C8B-B14F-4D97-AF65-F5344CB8AC3E}">
        <p14:creationId xmlns:p14="http://schemas.microsoft.com/office/powerpoint/2010/main" val="30565757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46B2A-65A0-4DB5-8A85-C8595A506552}"/>
              </a:ext>
            </a:extLst>
          </p:cNvPr>
          <p:cNvSpPr>
            <a:spLocks noGrp="1"/>
          </p:cNvSpPr>
          <p:nvPr>
            <p:ph type="title"/>
          </p:nvPr>
        </p:nvSpPr>
        <p:spPr/>
        <p:txBody>
          <a:bodyPr/>
          <a:lstStyle/>
          <a:p>
            <a:r>
              <a:rPr lang="en-US" sz="4000" dirty="0"/>
              <a:t>Room Certificate Key Elements</a:t>
            </a:r>
          </a:p>
        </p:txBody>
      </p:sp>
      <p:sp>
        <p:nvSpPr>
          <p:cNvPr id="3" name="Content Placeholder 2">
            <a:extLst>
              <a:ext uri="{FF2B5EF4-FFF2-40B4-BE49-F238E27FC236}">
                <a16:creationId xmlns:a16="http://schemas.microsoft.com/office/drawing/2014/main" id="{91A8653C-83F8-40B9-AE8E-46024B0B9E0E}"/>
              </a:ext>
            </a:extLst>
          </p:cNvPr>
          <p:cNvSpPr>
            <a:spLocks noGrp="1"/>
          </p:cNvSpPr>
          <p:nvPr>
            <p:ph idx="1"/>
          </p:nvPr>
        </p:nvSpPr>
        <p:spPr/>
        <p:txBody>
          <a:bodyPr>
            <a:normAutofit lnSpcReduction="10000"/>
          </a:bodyPr>
          <a:lstStyle/>
          <a:p>
            <a:pPr marL="0" indent="0">
              <a:buNone/>
            </a:pPr>
            <a:r>
              <a:rPr lang="en-US" sz="2400" dirty="0"/>
              <a:t>Room Name &amp; Zone:			136B Classroom</a:t>
            </a:r>
          </a:p>
          <a:p>
            <a:pPr marL="0" indent="0">
              <a:buNone/>
            </a:pPr>
            <a:r>
              <a:rPr lang="en-US" sz="2400" dirty="0"/>
              <a:t>Square feet:				1142</a:t>
            </a:r>
          </a:p>
          <a:p>
            <a:pPr marL="0" indent="0">
              <a:buNone/>
            </a:pPr>
            <a:r>
              <a:rPr lang="en-US" sz="2400" dirty="0"/>
              <a:t>Cubic feet:				9136</a:t>
            </a:r>
          </a:p>
          <a:p>
            <a:pPr marL="0" indent="0">
              <a:buNone/>
            </a:pPr>
            <a:r>
              <a:rPr lang="en-US" sz="2400" dirty="0"/>
              <a:t>CFM:					483</a:t>
            </a:r>
          </a:p>
          <a:p>
            <a:pPr marL="0" indent="0">
              <a:buNone/>
            </a:pPr>
            <a:r>
              <a:rPr lang="en-US" sz="2400" dirty="0"/>
              <a:t>ACH Level:				3.1</a:t>
            </a:r>
          </a:p>
          <a:p>
            <a:pPr marL="0" indent="0">
              <a:buNone/>
            </a:pPr>
            <a:r>
              <a:rPr lang="en-US" sz="2400" dirty="0"/>
              <a:t>Vents Unblocked: yes/no		Yes</a:t>
            </a:r>
          </a:p>
          <a:p>
            <a:pPr marL="0" indent="0">
              <a:buNone/>
            </a:pPr>
            <a:r>
              <a:rPr lang="en-US" sz="2400" dirty="0"/>
              <a:t>Dampers Open: yes/no		Yes</a:t>
            </a:r>
          </a:p>
          <a:p>
            <a:pPr marL="0" indent="0">
              <a:buNone/>
            </a:pPr>
            <a:r>
              <a:rPr lang="en-US" sz="2400" dirty="0"/>
              <a:t>Timers Working: yes/no		no data</a:t>
            </a:r>
          </a:p>
          <a:p>
            <a:pPr marL="0" indent="0">
              <a:buNone/>
            </a:pPr>
            <a:r>
              <a:rPr lang="en-US" sz="2400" dirty="0"/>
              <a:t>Inspection Authority and Date:	Phila School District, 2021</a:t>
            </a:r>
          </a:p>
          <a:p>
            <a:pPr marL="0" indent="0">
              <a:buNone/>
            </a:pPr>
            <a:r>
              <a:rPr lang="en-US" sz="2400" dirty="0"/>
              <a:t>Comments:				Posted Online by Phila</a:t>
            </a:r>
          </a:p>
        </p:txBody>
      </p:sp>
    </p:spTree>
    <p:extLst>
      <p:ext uri="{BB962C8B-B14F-4D97-AF65-F5344CB8AC3E}">
        <p14:creationId xmlns:p14="http://schemas.microsoft.com/office/powerpoint/2010/main" val="31735658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46B2A-65A0-4DB5-8A85-C8595A506552}"/>
              </a:ext>
            </a:extLst>
          </p:cNvPr>
          <p:cNvSpPr>
            <a:spLocks noGrp="1"/>
          </p:cNvSpPr>
          <p:nvPr>
            <p:ph type="title"/>
          </p:nvPr>
        </p:nvSpPr>
        <p:spPr/>
        <p:txBody>
          <a:bodyPr/>
          <a:lstStyle/>
          <a:p>
            <a:r>
              <a:rPr lang="en-US" sz="4000" dirty="0"/>
              <a:t>Building Certificate Key Elements</a:t>
            </a:r>
          </a:p>
        </p:txBody>
      </p:sp>
      <p:sp>
        <p:nvSpPr>
          <p:cNvPr id="3" name="Content Placeholder 2">
            <a:extLst>
              <a:ext uri="{FF2B5EF4-FFF2-40B4-BE49-F238E27FC236}">
                <a16:creationId xmlns:a16="http://schemas.microsoft.com/office/drawing/2014/main" id="{91A8653C-83F8-40B9-AE8E-46024B0B9E0E}"/>
              </a:ext>
            </a:extLst>
          </p:cNvPr>
          <p:cNvSpPr>
            <a:spLocks noGrp="1"/>
          </p:cNvSpPr>
          <p:nvPr>
            <p:ph idx="1"/>
          </p:nvPr>
        </p:nvSpPr>
        <p:spPr>
          <a:xfrm>
            <a:off x="762000" y="1828800"/>
            <a:ext cx="10668000" cy="4495800"/>
          </a:xfrm>
        </p:spPr>
        <p:txBody>
          <a:bodyPr/>
          <a:lstStyle/>
          <a:p>
            <a:pPr marL="0" indent="0">
              <a:buNone/>
            </a:pPr>
            <a:r>
              <a:rPr lang="en-US" sz="2400" dirty="0"/>
              <a:t>Building Name &amp; Address:		Thomas Edison High School</a:t>
            </a:r>
          </a:p>
          <a:p>
            <a:pPr marL="0" indent="0">
              <a:buNone/>
            </a:pPr>
            <a:r>
              <a:rPr lang="en-US" sz="2400" dirty="0"/>
              <a:t>Square feet:				179,612</a:t>
            </a:r>
          </a:p>
          <a:p>
            <a:pPr marL="0" indent="0">
              <a:buNone/>
            </a:pPr>
            <a:r>
              <a:rPr lang="en-US" sz="2400" dirty="0"/>
              <a:t>Cubic feet:				1436896</a:t>
            </a:r>
          </a:p>
          <a:p>
            <a:pPr marL="0" indent="0">
              <a:buNone/>
            </a:pPr>
            <a:r>
              <a:rPr lang="en-US" sz="2400" dirty="0"/>
              <a:t>CFM:					89361</a:t>
            </a:r>
          </a:p>
          <a:p>
            <a:pPr marL="0" indent="0">
              <a:buNone/>
            </a:pPr>
            <a:r>
              <a:rPr lang="en-US" sz="2400" dirty="0"/>
              <a:t>Min ACH Level:			0.7</a:t>
            </a:r>
          </a:p>
          <a:p>
            <a:pPr marL="0" indent="0">
              <a:buNone/>
            </a:pPr>
            <a:r>
              <a:rPr lang="en-US" sz="2400" dirty="0"/>
              <a:t>Max ACH Level:			73.2</a:t>
            </a:r>
          </a:p>
          <a:p>
            <a:pPr marL="0" indent="0">
              <a:buNone/>
            </a:pPr>
            <a:r>
              <a:rPr lang="en-US" sz="2400" dirty="0"/>
              <a:t>Average ACH Level:			5.1</a:t>
            </a:r>
          </a:p>
          <a:p>
            <a:pPr marL="0" indent="0">
              <a:buNone/>
            </a:pPr>
            <a:r>
              <a:rPr lang="en-US" sz="2400" dirty="0"/>
              <a:t>Inspection Authority and Date:	Phila School District, 2021</a:t>
            </a:r>
          </a:p>
          <a:p>
            <a:pPr marL="0" indent="0">
              <a:buNone/>
            </a:pPr>
            <a:r>
              <a:rPr lang="en-US" sz="2400" dirty="0"/>
              <a:t>Comments:				Posted Online by Phila</a:t>
            </a:r>
          </a:p>
        </p:txBody>
      </p:sp>
    </p:spTree>
    <p:extLst>
      <p:ext uri="{BB962C8B-B14F-4D97-AF65-F5344CB8AC3E}">
        <p14:creationId xmlns:p14="http://schemas.microsoft.com/office/powerpoint/2010/main" val="1102434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1CD47-6519-0441-5C3B-6B8E3EC47F21}"/>
              </a:ext>
            </a:extLst>
          </p:cNvPr>
          <p:cNvSpPr>
            <a:spLocks noGrp="1"/>
          </p:cNvSpPr>
          <p:nvPr>
            <p:ph type="title"/>
          </p:nvPr>
        </p:nvSpPr>
        <p:spPr/>
        <p:txBody>
          <a:bodyPr/>
          <a:lstStyle/>
          <a:p>
            <a:r>
              <a:rPr lang="en-US" dirty="0"/>
              <a:t>Introductions</a:t>
            </a:r>
          </a:p>
        </p:txBody>
      </p:sp>
      <p:sp>
        <p:nvSpPr>
          <p:cNvPr id="3" name="Content Placeholder 2">
            <a:extLst>
              <a:ext uri="{FF2B5EF4-FFF2-40B4-BE49-F238E27FC236}">
                <a16:creationId xmlns:a16="http://schemas.microsoft.com/office/drawing/2014/main" id="{4A04E85B-4FD6-5458-D8EF-70FDD8456C8C}"/>
              </a:ext>
            </a:extLst>
          </p:cNvPr>
          <p:cNvSpPr>
            <a:spLocks noGrp="1"/>
          </p:cNvSpPr>
          <p:nvPr>
            <p:ph idx="1"/>
          </p:nvPr>
        </p:nvSpPr>
        <p:spPr/>
        <p:txBody>
          <a:bodyPr>
            <a:normAutofit lnSpcReduction="10000"/>
          </a:bodyPr>
          <a:lstStyle/>
          <a:p>
            <a:pPr marL="0" indent="0" algn="ctr">
              <a:buNone/>
            </a:pPr>
            <a:r>
              <a:rPr lang="en-US" u="sng" dirty="0"/>
              <a:t>Are there any</a:t>
            </a:r>
          </a:p>
          <a:p>
            <a:r>
              <a:rPr lang="en-US" dirty="0"/>
              <a:t>Licensed doctors or pharmacists with an infection disease background where they needed to maintain certified facilities</a:t>
            </a:r>
          </a:p>
          <a:p>
            <a:r>
              <a:rPr lang="en-US" dirty="0"/>
              <a:t>HVAC staff that work with airborne contagion mitigation ventilation systems</a:t>
            </a:r>
          </a:p>
          <a:p>
            <a:r>
              <a:rPr lang="en-US" dirty="0"/>
              <a:t>Ceiling Level / Upper Room UV-C or FAR UV specialists that work with airborne contagion mitigation systems</a:t>
            </a:r>
          </a:p>
          <a:p>
            <a:r>
              <a:rPr lang="en-US" dirty="0"/>
              <a:t>Engineers or scientists performing research on airborne contagion mitigation systems</a:t>
            </a:r>
          </a:p>
          <a:p>
            <a:r>
              <a:rPr lang="en-US" dirty="0"/>
              <a:t>HVAC staff or facility managers</a:t>
            </a:r>
          </a:p>
        </p:txBody>
      </p:sp>
    </p:spTree>
    <p:extLst>
      <p:ext uri="{BB962C8B-B14F-4D97-AF65-F5344CB8AC3E}">
        <p14:creationId xmlns:p14="http://schemas.microsoft.com/office/powerpoint/2010/main" val="11179415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9CDB1-7914-9837-1652-0D7B77CFF7BA}"/>
              </a:ext>
            </a:extLst>
          </p:cNvPr>
          <p:cNvSpPr>
            <a:spLocks noGrp="1"/>
          </p:cNvSpPr>
          <p:nvPr>
            <p:ph type="title"/>
          </p:nvPr>
        </p:nvSpPr>
        <p:spPr/>
        <p:txBody>
          <a:bodyPr/>
          <a:lstStyle/>
          <a:p>
            <a:r>
              <a:rPr lang="en-US" sz="3600" dirty="0"/>
              <a:t>Any Facility </a:t>
            </a:r>
            <a:br>
              <a:rPr lang="en-US" sz="3600" dirty="0"/>
            </a:br>
            <a:r>
              <a:rPr lang="en-US" sz="3600" dirty="0"/>
              <a:t>Suggested Long Term Action Plan</a:t>
            </a:r>
          </a:p>
        </p:txBody>
      </p:sp>
      <p:sp>
        <p:nvSpPr>
          <p:cNvPr id="3" name="Content Placeholder 2">
            <a:extLst>
              <a:ext uri="{FF2B5EF4-FFF2-40B4-BE49-F238E27FC236}">
                <a16:creationId xmlns:a16="http://schemas.microsoft.com/office/drawing/2014/main" id="{474E3500-1D63-4244-3B5B-92DE53F6552D}"/>
              </a:ext>
            </a:extLst>
          </p:cNvPr>
          <p:cNvSpPr>
            <a:spLocks noGrp="1"/>
          </p:cNvSpPr>
          <p:nvPr>
            <p:ph idx="1"/>
          </p:nvPr>
        </p:nvSpPr>
        <p:spPr/>
        <p:txBody>
          <a:bodyPr>
            <a:noAutofit/>
          </a:bodyPr>
          <a:lstStyle/>
          <a:p>
            <a:r>
              <a:rPr lang="en-US" dirty="0"/>
              <a:t>Consider adding ceiling level / upper room UV-C lights</a:t>
            </a:r>
          </a:p>
          <a:p>
            <a:pPr lvl="1"/>
            <a:r>
              <a:rPr lang="en-US" dirty="0"/>
              <a:t>Proven technology, massive science &amp; engineering going back to 1937</a:t>
            </a:r>
          </a:p>
          <a:p>
            <a:pPr lvl="1"/>
            <a:r>
              <a:rPr lang="en-US" dirty="0"/>
              <a:t>Used in commercial &amp; industrial settings and public buildings like hospitals, elite schools, elite restaurants, elite condominiums, etc.</a:t>
            </a:r>
          </a:p>
          <a:p>
            <a:pPr lvl="1"/>
            <a:r>
              <a:rPr lang="en-US" dirty="0"/>
              <a:t>This will add an additional 24 </a:t>
            </a:r>
            <a:r>
              <a:rPr lang="en-US" dirty="0" err="1"/>
              <a:t>eACH</a:t>
            </a:r>
            <a:r>
              <a:rPr lang="en-US" dirty="0"/>
              <a:t> to the rooms</a:t>
            </a:r>
          </a:p>
          <a:p>
            <a:r>
              <a:rPr lang="en-US" dirty="0"/>
              <a:t>Consider adding FAR UV-222 lights</a:t>
            </a:r>
          </a:p>
          <a:p>
            <a:pPr lvl="1"/>
            <a:r>
              <a:rPr lang="en-US" dirty="0"/>
              <a:t>Relatively new based on LED technology</a:t>
            </a:r>
          </a:p>
          <a:p>
            <a:pPr lvl="1"/>
            <a:r>
              <a:rPr lang="en-US" dirty="0"/>
              <a:t>Science &amp; engineering based on ceiling level UV-C lights </a:t>
            </a:r>
          </a:p>
          <a:p>
            <a:pPr lvl="1"/>
            <a:r>
              <a:rPr lang="en-US" dirty="0"/>
              <a:t>This will add an additional 24 </a:t>
            </a:r>
            <a:r>
              <a:rPr lang="en-US" dirty="0" err="1"/>
              <a:t>eACH</a:t>
            </a:r>
            <a:r>
              <a:rPr lang="en-US" dirty="0"/>
              <a:t> to all other rooms</a:t>
            </a:r>
          </a:p>
          <a:p>
            <a:pPr lvl="1"/>
            <a:r>
              <a:rPr lang="en-US" dirty="0"/>
              <a:t>Will eliminate surface cleaning need</a:t>
            </a:r>
          </a:p>
          <a:p>
            <a:pPr marL="457200" lvl="1" indent="0" algn="ctr">
              <a:buNone/>
            </a:pPr>
            <a:r>
              <a:rPr lang="en-US" b="1" dirty="0"/>
              <a:t>See next slide for references and presentations</a:t>
            </a:r>
          </a:p>
        </p:txBody>
      </p:sp>
    </p:spTree>
    <p:extLst>
      <p:ext uri="{BB962C8B-B14F-4D97-AF65-F5344CB8AC3E}">
        <p14:creationId xmlns:p14="http://schemas.microsoft.com/office/powerpoint/2010/main" val="28557677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9CDB1-7914-9837-1652-0D7B77CFF7BA}"/>
              </a:ext>
            </a:extLst>
          </p:cNvPr>
          <p:cNvSpPr>
            <a:spLocks noGrp="1"/>
          </p:cNvSpPr>
          <p:nvPr>
            <p:ph type="title"/>
          </p:nvPr>
        </p:nvSpPr>
        <p:spPr/>
        <p:txBody>
          <a:bodyPr/>
          <a:lstStyle/>
          <a:p>
            <a:r>
              <a:rPr lang="en-US" sz="3600" dirty="0"/>
              <a:t>Any Facility </a:t>
            </a:r>
            <a:br>
              <a:rPr lang="en-US" sz="3600" dirty="0"/>
            </a:br>
            <a:r>
              <a:rPr lang="en-US" sz="3600" dirty="0"/>
              <a:t>Suggested Long Term Action Plan</a:t>
            </a:r>
          </a:p>
        </p:txBody>
      </p:sp>
      <p:sp>
        <p:nvSpPr>
          <p:cNvPr id="3" name="Content Placeholder 2">
            <a:extLst>
              <a:ext uri="{FF2B5EF4-FFF2-40B4-BE49-F238E27FC236}">
                <a16:creationId xmlns:a16="http://schemas.microsoft.com/office/drawing/2014/main" id="{474E3500-1D63-4244-3B5B-92DE53F6552D}"/>
              </a:ext>
            </a:extLst>
          </p:cNvPr>
          <p:cNvSpPr>
            <a:spLocks noGrp="1"/>
          </p:cNvSpPr>
          <p:nvPr>
            <p:ph idx="1"/>
          </p:nvPr>
        </p:nvSpPr>
        <p:spPr/>
        <p:txBody>
          <a:bodyPr>
            <a:normAutofit lnSpcReduction="10000"/>
          </a:bodyPr>
          <a:lstStyle/>
          <a:p>
            <a:pPr marL="0" indent="0" algn="ctr">
              <a:buNone/>
            </a:pPr>
            <a:r>
              <a:rPr lang="en-US" b="1" dirty="0"/>
              <a:t>Ceiling level / upper room UV-C and FAR UV-222 </a:t>
            </a:r>
          </a:p>
          <a:p>
            <a:pPr marL="0" indent="0" algn="ctr">
              <a:buNone/>
            </a:pPr>
            <a:r>
              <a:rPr lang="en-US" dirty="0"/>
              <a:t>The Second Gilbert W. Beebe Webinar: Safety and Efficacy of UVC to Fight Covid-19, National Academies of Sciences, Engineering, and Medicine, Sep 16, 2020.</a:t>
            </a:r>
          </a:p>
          <a:p>
            <a:pPr marL="0" indent="0" algn="ctr">
              <a:buNone/>
            </a:pPr>
            <a:r>
              <a:rPr lang="en-US" dirty="0">
                <a:hlinkClick r:id="rId2"/>
              </a:rPr>
              <a:t>https://www.nationalacademies.org/event/09-16-2020/the-second-gilbert-w-beebe-webinar-safety-and-efficacy-of-uvc-to-fight-covid-19</a:t>
            </a:r>
            <a:endParaRPr lang="en-US" dirty="0"/>
          </a:p>
          <a:p>
            <a:pPr marL="0" indent="0">
              <a:buNone/>
            </a:pPr>
            <a:endParaRPr lang="en-US" sz="1600" dirty="0"/>
          </a:p>
          <a:p>
            <a:pPr marL="0" indent="0" algn="just">
              <a:buNone/>
            </a:pPr>
            <a:r>
              <a:rPr lang="en-US" sz="2400" dirty="0"/>
              <a:t>The National Academy of Sciences (NAS) is a private, non-profit society of distinguished scholars. Established by an Act of Congress, signed by President Abraham Lincoln in 1863, the NAS is charged with providing independent, objective advice to the nation on matters related to science and technology. </a:t>
            </a:r>
            <a:endParaRPr lang="en-US" sz="1600" dirty="0"/>
          </a:p>
        </p:txBody>
      </p:sp>
    </p:spTree>
    <p:extLst>
      <p:ext uri="{BB962C8B-B14F-4D97-AF65-F5344CB8AC3E}">
        <p14:creationId xmlns:p14="http://schemas.microsoft.com/office/powerpoint/2010/main" val="28032922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9BA4C62-24E3-1587-2FFD-AAFB896086AD}"/>
              </a:ext>
            </a:extLst>
          </p:cNvPr>
          <p:cNvPicPr>
            <a:picLocks noChangeAspect="1"/>
          </p:cNvPicPr>
          <p:nvPr/>
        </p:nvPicPr>
        <p:blipFill>
          <a:blip r:embed="rId2"/>
          <a:stretch>
            <a:fillRect/>
          </a:stretch>
        </p:blipFill>
        <p:spPr>
          <a:xfrm>
            <a:off x="1905000" y="1752600"/>
            <a:ext cx="5247662" cy="3886200"/>
          </a:xfrm>
          <a:prstGeom prst="rect">
            <a:avLst/>
          </a:prstGeom>
        </p:spPr>
      </p:pic>
      <p:pic>
        <p:nvPicPr>
          <p:cNvPr id="12" name="Picture 11" descr="A picture containing text, indoor, ceiling, wall&#10;&#10;Description automatically generated">
            <a:extLst>
              <a:ext uri="{FF2B5EF4-FFF2-40B4-BE49-F238E27FC236}">
                <a16:creationId xmlns:a16="http://schemas.microsoft.com/office/drawing/2014/main" id="{8D7289F4-A28F-932D-374E-F257E82F82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401" y="1524000"/>
            <a:ext cx="4288913" cy="2895600"/>
          </a:xfrm>
          <a:prstGeom prst="rect">
            <a:avLst/>
          </a:prstGeom>
        </p:spPr>
      </p:pic>
      <p:sp>
        <p:nvSpPr>
          <p:cNvPr id="2" name="Title 1">
            <a:extLst>
              <a:ext uri="{FF2B5EF4-FFF2-40B4-BE49-F238E27FC236}">
                <a16:creationId xmlns:a16="http://schemas.microsoft.com/office/drawing/2014/main" id="{C949CDB1-7914-9837-1652-0D7B77CFF7BA}"/>
              </a:ext>
            </a:extLst>
          </p:cNvPr>
          <p:cNvSpPr>
            <a:spLocks noGrp="1"/>
          </p:cNvSpPr>
          <p:nvPr>
            <p:ph type="title"/>
          </p:nvPr>
        </p:nvSpPr>
        <p:spPr/>
        <p:txBody>
          <a:bodyPr/>
          <a:lstStyle/>
          <a:p>
            <a:r>
              <a:rPr lang="en-US" sz="4000" dirty="0"/>
              <a:t>Ceiling Level UV-C Examples</a:t>
            </a:r>
          </a:p>
        </p:txBody>
      </p:sp>
      <p:pic>
        <p:nvPicPr>
          <p:cNvPr id="10" name="Picture 9">
            <a:extLst>
              <a:ext uri="{FF2B5EF4-FFF2-40B4-BE49-F238E27FC236}">
                <a16:creationId xmlns:a16="http://schemas.microsoft.com/office/drawing/2014/main" id="{5D25F076-9B19-6E67-53F7-4673F92621EF}"/>
              </a:ext>
            </a:extLst>
          </p:cNvPr>
          <p:cNvPicPr>
            <a:picLocks noChangeAspect="1"/>
          </p:cNvPicPr>
          <p:nvPr/>
        </p:nvPicPr>
        <p:blipFill>
          <a:blip r:embed="rId4"/>
          <a:stretch>
            <a:fillRect/>
          </a:stretch>
        </p:blipFill>
        <p:spPr>
          <a:xfrm>
            <a:off x="6758971" y="3810000"/>
            <a:ext cx="3323243" cy="2895600"/>
          </a:xfrm>
          <a:prstGeom prst="rect">
            <a:avLst/>
          </a:prstGeom>
        </p:spPr>
      </p:pic>
      <p:sp>
        <p:nvSpPr>
          <p:cNvPr id="3" name="TextBox 2">
            <a:extLst>
              <a:ext uri="{FF2B5EF4-FFF2-40B4-BE49-F238E27FC236}">
                <a16:creationId xmlns:a16="http://schemas.microsoft.com/office/drawing/2014/main" id="{56ACB2DB-AE22-B39A-0605-1E25A51CA063}"/>
              </a:ext>
            </a:extLst>
          </p:cNvPr>
          <p:cNvSpPr txBox="1"/>
          <p:nvPr/>
        </p:nvSpPr>
        <p:spPr>
          <a:xfrm>
            <a:off x="3429000" y="5715000"/>
            <a:ext cx="1781257"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Public Space</a:t>
            </a:r>
          </a:p>
        </p:txBody>
      </p:sp>
      <p:sp>
        <p:nvSpPr>
          <p:cNvPr id="7" name="TextBox 6">
            <a:extLst>
              <a:ext uri="{FF2B5EF4-FFF2-40B4-BE49-F238E27FC236}">
                <a16:creationId xmlns:a16="http://schemas.microsoft.com/office/drawing/2014/main" id="{80156F9F-090F-1313-F9C4-677329AAB79A}"/>
              </a:ext>
            </a:extLst>
          </p:cNvPr>
          <p:cNvSpPr txBox="1"/>
          <p:nvPr/>
        </p:nvSpPr>
        <p:spPr>
          <a:xfrm>
            <a:off x="10591800" y="2590800"/>
            <a:ext cx="1039067"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School</a:t>
            </a:r>
          </a:p>
        </p:txBody>
      </p:sp>
      <p:sp>
        <p:nvSpPr>
          <p:cNvPr id="9" name="TextBox 8">
            <a:extLst>
              <a:ext uri="{FF2B5EF4-FFF2-40B4-BE49-F238E27FC236}">
                <a16:creationId xmlns:a16="http://schemas.microsoft.com/office/drawing/2014/main" id="{83794B81-E269-04FB-25E8-93A83C031CC4}"/>
              </a:ext>
            </a:extLst>
          </p:cNvPr>
          <p:cNvSpPr txBox="1"/>
          <p:nvPr/>
        </p:nvSpPr>
        <p:spPr>
          <a:xfrm>
            <a:off x="10210800" y="5181600"/>
            <a:ext cx="1090363"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Airport</a:t>
            </a:r>
          </a:p>
        </p:txBody>
      </p:sp>
    </p:spTree>
    <p:extLst>
      <p:ext uri="{BB962C8B-B14F-4D97-AF65-F5344CB8AC3E}">
        <p14:creationId xmlns:p14="http://schemas.microsoft.com/office/powerpoint/2010/main" val="32398425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7B4A174-91E1-F0D9-0758-F7C457F395D6}"/>
              </a:ext>
            </a:extLst>
          </p:cNvPr>
          <p:cNvPicPr>
            <a:picLocks noChangeAspect="1"/>
          </p:cNvPicPr>
          <p:nvPr/>
        </p:nvPicPr>
        <p:blipFill>
          <a:blip r:embed="rId2"/>
          <a:stretch>
            <a:fillRect/>
          </a:stretch>
        </p:blipFill>
        <p:spPr>
          <a:xfrm>
            <a:off x="2057401" y="1752600"/>
            <a:ext cx="5005147" cy="2819400"/>
          </a:xfrm>
          <a:prstGeom prst="rect">
            <a:avLst/>
          </a:prstGeom>
        </p:spPr>
      </p:pic>
      <p:pic>
        <p:nvPicPr>
          <p:cNvPr id="9" name="Picture 8" descr="A picture containing chain, metalware&#10;&#10;Description automatically generated">
            <a:extLst>
              <a:ext uri="{FF2B5EF4-FFF2-40B4-BE49-F238E27FC236}">
                <a16:creationId xmlns:a16="http://schemas.microsoft.com/office/drawing/2014/main" id="{3FF3CCEF-3E8B-756C-B9DE-4F80C1B3AB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1" y="1676400"/>
            <a:ext cx="4311049" cy="2425454"/>
          </a:xfrm>
          <a:prstGeom prst="rect">
            <a:avLst/>
          </a:prstGeom>
        </p:spPr>
      </p:pic>
      <p:sp>
        <p:nvSpPr>
          <p:cNvPr id="2" name="Title 1">
            <a:extLst>
              <a:ext uri="{FF2B5EF4-FFF2-40B4-BE49-F238E27FC236}">
                <a16:creationId xmlns:a16="http://schemas.microsoft.com/office/drawing/2014/main" id="{C949CDB1-7914-9837-1652-0D7B77CFF7BA}"/>
              </a:ext>
            </a:extLst>
          </p:cNvPr>
          <p:cNvSpPr>
            <a:spLocks noGrp="1"/>
          </p:cNvSpPr>
          <p:nvPr>
            <p:ph type="title"/>
          </p:nvPr>
        </p:nvSpPr>
        <p:spPr/>
        <p:txBody>
          <a:bodyPr/>
          <a:lstStyle/>
          <a:p>
            <a:r>
              <a:rPr lang="en-US" sz="4000" dirty="0"/>
              <a:t>FAR UV-222 Examples</a:t>
            </a:r>
            <a:br>
              <a:rPr lang="en-US" sz="4000" dirty="0"/>
            </a:br>
            <a:r>
              <a:rPr lang="en-US" sz="4000" dirty="0"/>
              <a:t>Surface Cleaning NOT Required!</a:t>
            </a:r>
          </a:p>
        </p:txBody>
      </p:sp>
      <p:pic>
        <p:nvPicPr>
          <p:cNvPr id="4" name="Picture 3">
            <a:extLst>
              <a:ext uri="{FF2B5EF4-FFF2-40B4-BE49-F238E27FC236}">
                <a16:creationId xmlns:a16="http://schemas.microsoft.com/office/drawing/2014/main" id="{4CAEFE0C-0E1E-866E-60A1-05ED912FADDF}"/>
              </a:ext>
            </a:extLst>
          </p:cNvPr>
          <p:cNvPicPr>
            <a:picLocks noChangeAspect="1"/>
          </p:cNvPicPr>
          <p:nvPr/>
        </p:nvPicPr>
        <p:blipFill>
          <a:blip r:embed="rId4"/>
          <a:stretch>
            <a:fillRect/>
          </a:stretch>
        </p:blipFill>
        <p:spPr>
          <a:xfrm>
            <a:off x="4191000" y="3886200"/>
            <a:ext cx="5419882" cy="2819400"/>
          </a:xfrm>
          <a:prstGeom prst="rect">
            <a:avLst/>
          </a:prstGeom>
        </p:spPr>
      </p:pic>
      <p:sp>
        <p:nvSpPr>
          <p:cNvPr id="3" name="TextBox 2">
            <a:extLst>
              <a:ext uri="{FF2B5EF4-FFF2-40B4-BE49-F238E27FC236}">
                <a16:creationId xmlns:a16="http://schemas.microsoft.com/office/drawing/2014/main" id="{3ACD92E7-003D-B03B-CA1A-C52E88564E49}"/>
              </a:ext>
            </a:extLst>
          </p:cNvPr>
          <p:cNvSpPr txBox="1"/>
          <p:nvPr/>
        </p:nvSpPr>
        <p:spPr>
          <a:xfrm>
            <a:off x="2286000" y="4748463"/>
            <a:ext cx="1535036"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Restaurant</a:t>
            </a:r>
          </a:p>
        </p:txBody>
      </p:sp>
      <p:sp>
        <p:nvSpPr>
          <p:cNvPr id="8" name="TextBox 7">
            <a:extLst>
              <a:ext uri="{FF2B5EF4-FFF2-40B4-BE49-F238E27FC236}">
                <a16:creationId xmlns:a16="http://schemas.microsoft.com/office/drawing/2014/main" id="{6F244353-35BE-7DCC-854E-8FA87FE9FF15}"/>
              </a:ext>
            </a:extLst>
          </p:cNvPr>
          <p:cNvSpPr txBox="1"/>
          <p:nvPr/>
        </p:nvSpPr>
        <p:spPr>
          <a:xfrm>
            <a:off x="10439400" y="2667000"/>
            <a:ext cx="1090363"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Airport</a:t>
            </a:r>
          </a:p>
        </p:txBody>
      </p:sp>
      <p:sp>
        <p:nvSpPr>
          <p:cNvPr id="10" name="TextBox 9">
            <a:extLst>
              <a:ext uri="{FF2B5EF4-FFF2-40B4-BE49-F238E27FC236}">
                <a16:creationId xmlns:a16="http://schemas.microsoft.com/office/drawing/2014/main" id="{CA00FB81-A220-B0C3-F252-8BE579930080}"/>
              </a:ext>
            </a:extLst>
          </p:cNvPr>
          <p:cNvSpPr txBox="1"/>
          <p:nvPr/>
        </p:nvSpPr>
        <p:spPr>
          <a:xfrm>
            <a:off x="9753600" y="5257800"/>
            <a:ext cx="839076"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Train</a:t>
            </a:r>
          </a:p>
        </p:txBody>
      </p:sp>
    </p:spTree>
    <p:extLst>
      <p:ext uri="{BB962C8B-B14F-4D97-AF65-F5344CB8AC3E}">
        <p14:creationId xmlns:p14="http://schemas.microsoft.com/office/powerpoint/2010/main" val="35789552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10;&#10;Description automatically generated">
            <a:extLst>
              <a:ext uri="{FF2B5EF4-FFF2-40B4-BE49-F238E27FC236}">
                <a16:creationId xmlns:a16="http://schemas.microsoft.com/office/drawing/2014/main" id="{529E4400-6523-7928-68E4-70CC78BA35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000" y="2209800"/>
            <a:ext cx="4036174" cy="4267200"/>
          </a:xfrm>
          <a:prstGeom prst="rect">
            <a:avLst/>
          </a:prstGeom>
        </p:spPr>
      </p:pic>
      <p:sp>
        <p:nvSpPr>
          <p:cNvPr id="2" name="Title 1">
            <a:extLst>
              <a:ext uri="{FF2B5EF4-FFF2-40B4-BE49-F238E27FC236}">
                <a16:creationId xmlns:a16="http://schemas.microsoft.com/office/drawing/2014/main" id="{C949CDB1-7914-9837-1652-0D7B77CFF7BA}"/>
              </a:ext>
            </a:extLst>
          </p:cNvPr>
          <p:cNvSpPr>
            <a:spLocks noGrp="1"/>
          </p:cNvSpPr>
          <p:nvPr>
            <p:ph type="title"/>
          </p:nvPr>
        </p:nvSpPr>
        <p:spPr/>
        <p:txBody>
          <a:bodyPr/>
          <a:lstStyle/>
          <a:p>
            <a:r>
              <a:rPr lang="en-US" sz="4000" dirty="0"/>
              <a:t>Ceiling Level UV-C and FAR UV-222 </a:t>
            </a:r>
            <a:br>
              <a:rPr lang="en-US" sz="4000" dirty="0"/>
            </a:br>
            <a:r>
              <a:rPr lang="en-US" sz="4000" dirty="0"/>
              <a:t>Characteristics </a:t>
            </a:r>
            <a:r>
              <a:rPr lang="en-US" sz="4000" dirty="0" err="1"/>
              <a:t>eACH</a:t>
            </a:r>
            <a:r>
              <a:rPr lang="en-US" sz="4000" dirty="0"/>
              <a:t> = 24</a:t>
            </a:r>
          </a:p>
        </p:txBody>
      </p:sp>
      <p:sp>
        <p:nvSpPr>
          <p:cNvPr id="5" name="TextBox 4">
            <a:extLst>
              <a:ext uri="{FF2B5EF4-FFF2-40B4-BE49-F238E27FC236}">
                <a16:creationId xmlns:a16="http://schemas.microsoft.com/office/drawing/2014/main" id="{52667D06-19C0-D314-82A6-1E3DF02E1053}"/>
              </a:ext>
            </a:extLst>
          </p:cNvPr>
          <p:cNvSpPr txBox="1"/>
          <p:nvPr/>
        </p:nvSpPr>
        <p:spPr>
          <a:xfrm>
            <a:off x="7696201" y="1676400"/>
            <a:ext cx="1581267" cy="400110"/>
          </a:xfrm>
          <a:prstGeom prst="rect">
            <a:avLst/>
          </a:prstGeom>
          <a:noFill/>
        </p:spPr>
        <p:txBody>
          <a:bodyPr wrap="none" rtlCol="0">
            <a:spAutoFit/>
          </a:bodyPr>
          <a:lstStyle/>
          <a:p>
            <a:r>
              <a:rPr lang="en-US" sz="2000" b="1" u="sng" dirty="0">
                <a:latin typeface="+mn-lt"/>
              </a:rPr>
              <a:t>FAR UV-222</a:t>
            </a:r>
          </a:p>
        </p:txBody>
      </p:sp>
      <p:sp>
        <p:nvSpPr>
          <p:cNvPr id="7" name="TextBox 6">
            <a:extLst>
              <a:ext uri="{FF2B5EF4-FFF2-40B4-BE49-F238E27FC236}">
                <a16:creationId xmlns:a16="http://schemas.microsoft.com/office/drawing/2014/main" id="{C10B7133-68C1-6F96-9EF7-A3123F8BA4BE}"/>
              </a:ext>
            </a:extLst>
          </p:cNvPr>
          <p:cNvSpPr txBox="1"/>
          <p:nvPr/>
        </p:nvSpPr>
        <p:spPr>
          <a:xfrm>
            <a:off x="2895601" y="1676400"/>
            <a:ext cx="2380973" cy="400110"/>
          </a:xfrm>
          <a:prstGeom prst="rect">
            <a:avLst/>
          </a:prstGeom>
          <a:noFill/>
        </p:spPr>
        <p:txBody>
          <a:bodyPr wrap="none" rtlCol="0">
            <a:spAutoFit/>
          </a:bodyPr>
          <a:lstStyle/>
          <a:p>
            <a:r>
              <a:rPr lang="en-US" sz="2000" b="1" u="sng" dirty="0">
                <a:latin typeface="+mn-lt"/>
              </a:rPr>
              <a:t>Ceiling Level UV-C </a:t>
            </a:r>
          </a:p>
        </p:txBody>
      </p:sp>
      <p:pic>
        <p:nvPicPr>
          <p:cNvPr id="9" name="Picture 8">
            <a:extLst>
              <a:ext uri="{FF2B5EF4-FFF2-40B4-BE49-F238E27FC236}">
                <a16:creationId xmlns:a16="http://schemas.microsoft.com/office/drawing/2014/main" id="{E1073A69-ECAE-B330-E1AD-A1F51DA55FF6}"/>
              </a:ext>
            </a:extLst>
          </p:cNvPr>
          <p:cNvPicPr>
            <a:picLocks noChangeAspect="1"/>
          </p:cNvPicPr>
          <p:nvPr/>
        </p:nvPicPr>
        <p:blipFill>
          <a:blip r:embed="rId3"/>
          <a:stretch>
            <a:fillRect/>
          </a:stretch>
        </p:blipFill>
        <p:spPr>
          <a:xfrm>
            <a:off x="1676401" y="2133600"/>
            <a:ext cx="4748323" cy="3505200"/>
          </a:xfrm>
          <a:prstGeom prst="rect">
            <a:avLst/>
          </a:prstGeom>
        </p:spPr>
      </p:pic>
    </p:spTree>
    <p:extLst>
      <p:ext uri="{BB962C8B-B14F-4D97-AF65-F5344CB8AC3E}">
        <p14:creationId xmlns:p14="http://schemas.microsoft.com/office/powerpoint/2010/main" val="14329130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7B284-2895-4163-95B2-F25919D0AD5F}"/>
              </a:ext>
            </a:extLst>
          </p:cNvPr>
          <p:cNvSpPr>
            <a:spLocks noGrp="1"/>
          </p:cNvSpPr>
          <p:nvPr>
            <p:ph type="title"/>
          </p:nvPr>
        </p:nvSpPr>
        <p:spPr/>
        <p:txBody>
          <a:bodyPr/>
          <a:lstStyle/>
          <a:p>
            <a:r>
              <a:rPr lang="en-US" dirty="0"/>
              <a:t>Closing Comments</a:t>
            </a:r>
          </a:p>
        </p:txBody>
      </p:sp>
      <p:sp>
        <p:nvSpPr>
          <p:cNvPr id="3" name="Content Placeholder 2">
            <a:extLst>
              <a:ext uri="{FF2B5EF4-FFF2-40B4-BE49-F238E27FC236}">
                <a16:creationId xmlns:a16="http://schemas.microsoft.com/office/drawing/2014/main" id="{9E07E0D2-A98B-4547-B7C6-8E9214B42F02}"/>
              </a:ext>
            </a:extLst>
          </p:cNvPr>
          <p:cNvSpPr>
            <a:spLocks noGrp="1"/>
          </p:cNvSpPr>
          <p:nvPr>
            <p:ph idx="1"/>
          </p:nvPr>
        </p:nvSpPr>
        <p:spPr/>
        <p:txBody>
          <a:bodyPr/>
          <a:lstStyle/>
          <a:p>
            <a:r>
              <a:rPr lang="en-US" sz="2400" dirty="0"/>
              <a:t>In the last century, our parents and grandparents had to deal with tuberculosis and other deadly infections</a:t>
            </a:r>
          </a:p>
          <a:p>
            <a:r>
              <a:rPr lang="en-US" sz="2400" dirty="0"/>
              <a:t>Vaccines did a great deal to eliminate those contagions, but they would not have worked without the introduction of forced air HVAC systems and ceiling level UV systems</a:t>
            </a:r>
          </a:p>
          <a:p>
            <a:r>
              <a:rPr lang="en-US" sz="2400" dirty="0"/>
              <a:t>Unlike in the last century no new technology is needed, we just need to use what our parents and grandparents developed</a:t>
            </a:r>
          </a:p>
          <a:p>
            <a:r>
              <a:rPr lang="en-US" sz="2400" dirty="0"/>
              <a:t>There always will be unvaccinated people</a:t>
            </a:r>
          </a:p>
          <a:p>
            <a:r>
              <a:rPr lang="en-US" sz="2400" dirty="0"/>
              <a:t>The system solution must use vaccines + ventilation</a:t>
            </a:r>
          </a:p>
          <a:p>
            <a:r>
              <a:rPr lang="en-US" sz="2400" dirty="0"/>
              <a:t>The analysis clearly shows why; large numbers of people will continue to get sick and die – see this research findings</a:t>
            </a:r>
          </a:p>
        </p:txBody>
      </p:sp>
    </p:spTree>
    <p:extLst>
      <p:ext uri="{BB962C8B-B14F-4D97-AF65-F5344CB8AC3E}">
        <p14:creationId xmlns:p14="http://schemas.microsoft.com/office/powerpoint/2010/main" val="36652276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6EC78-1800-9923-7334-00579FF14624}"/>
              </a:ext>
            </a:extLst>
          </p:cNvPr>
          <p:cNvSpPr>
            <a:spLocks noGrp="1"/>
          </p:cNvSpPr>
          <p:nvPr>
            <p:ph type="title"/>
          </p:nvPr>
        </p:nvSpPr>
        <p:spPr/>
        <p:txBody>
          <a:bodyPr/>
          <a:lstStyle/>
          <a:p>
            <a:r>
              <a:rPr lang="en-US" sz="4000" dirty="0"/>
              <a:t>ACH Impact on Lives Saved</a:t>
            </a:r>
            <a:br>
              <a:rPr lang="en-US" sz="4000" dirty="0"/>
            </a:br>
            <a:endParaRPr lang="en-US" sz="4000" dirty="0"/>
          </a:p>
        </p:txBody>
      </p:sp>
      <p:graphicFrame>
        <p:nvGraphicFramePr>
          <p:cNvPr id="4" name="Content Placeholder 3">
            <a:extLst>
              <a:ext uri="{FF2B5EF4-FFF2-40B4-BE49-F238E27FC236}">
                <a16:creationId xmlns:a16="http://schemas.microsoft.com/office/drawing/2014/main" id="{7558E5D8-CE17-D3BF-DB5B-69F02C0C7DAB}"/>
              </a:ext>
            </a:extLst>
          </p:cNvPr>
          <p:cNvGraphicFramePr>
            <a:graphicFrameLocks noGrp="1"/>
          </p:cNvGraphicFramePr>
          <p:nvPr>
            <p:ph idx="1"/>
            <p:extLst>
              <p:ext uri="{D42A27DB-BD31-4B8C-83A1-F6EECF244321}">
                <p14:modId xmlns:p14="http://schemas.microsoft.com/office/powerpoint/2010/main" val="3316560015"/>
              </p:ext>
            </p:extLst>
          </p:nvPr>
        </p:nvGraphicFramePr>
        <p:xfrm>
          <a:off x="1743842" y="2057400"/>
          <a:ext cx="8229600" cy="4033450"/>
        </p:xfrm>
        <a:graphic>
          <a:graphicData uri="http://schemas.openxmlformats.org/drawingml/2006/table">
            <a:tbl>
              <a:tblPr/>
              <a:tblGrid>
                <a:gridCol w="914400">
                  <a:extLst>
                    <a:ext uri="{9D8B030D-6E8A-4147-A177-3AD203B41FA5}">
                      <a16:colId xmlns:a16="http://schemas.microsoft.com/office/drawing/2014/main" val="2923995142"/>
                    </a:ext>
                  </a:extLst>
                </a:gridCol>
                <a:gridCol w="1143000">
                  <a:extLst>
                    <a:ext uri="{9D8B030D-6E8A-4147-A177-3AD203B41FA5}">
                      <a16:colId xmlns:a16="http://schemas.microsoft.com/office/drawing/2014/main" val="3008509529"/>
                    </a:ext>
                  </a:extLst>
                </a:gridCol>
                <a:gridCol w="990600">
                  <a:extLst>
                    <a:ext uri="{9D8B030D-6E8A-4147-A177-3AD203B41FA5}">
                      <a16:colId xmlns:a16="http://schemas.microsoft.com/office/drawing/2014/main" val="3127467640"/>
                    </a:ext>
                  </a:extLst>
                </a:gridCol>
                <a:gridCol w="1066800">
                  <a:extLst>
                    <a:ext uri="{9D8B030D-6E8A-4147-A177-3AD203B41FA5}">
                      <a16:colId xmlns:a16="http://schemas.microsoft.com/office/drawing/2014/main" val="700372671"/>
                    </a:ext>
                  </a:extLst>
                </a:gridCol>
                <a:gridCol w="838200">
                  <a:extLst>
                    <a:ext uri="{9D8B030D-6E8A-4147-A177-3AD203B41FA5}">
                      <a16:colId xmlns:a16="http://schemas.microsoft.com/office/drawing/2014/main" val="2219814079"/>
                    </a:ext>
                  </a:extLst>
                </a:gridCol>
                <a:gridCol w="990600">
                  <a:extLst>
                    <a:ext uri="{9D8B030D-6E8A-4147-A177-3AD203B41FA5}">
                      <a16:colId xmlns:a16="http://schemas.microsoft.com/office/drawing/2014/main" val="142710600"/>
                    </a:ext>
                  </a:extLst>
                </a:gridCol>
                <a:gridCol w="1143000">
                  <a:extLst>
                    <a:ext uri="{9D8B030D-6E8A-4147-A177-3AD203B41FA5}">
                      <a16:colId xmlns:a16="http://schemas.microsoft.com/office/drawing/2014/main" val="1628140562"/>
                    </a:ext>
                  </a:extLst>
                </a:gridCol>
                <a:gridCol w="1143000">
                  <a:extLst>
                    <a:ext uri="{9D8B030D-6E8A-4147-A177-3AD203B41FA5}">
                      <a16:colId xmlns:a16="http://schemas.microsoft.com/office/drawing/2014/main" val="1906427664"/>
                    </a:ext>
                  </a:extLst>
                </a:gridCol>
              </a:tblGrid>
              <a:tr h="1066800">
                <a:tc>
                  <a:txBody>
                    <a:bodyPr/>
                    <a:lstStyle/>
                    <a:p>
                      <a:pPr algn="ctr"/>
                      <a:r>
                        <a:rPr lang="en-US" sz="1400" b="1" dirty="0"/>
                        <a:t>Naturally </a:t>
                      </a:r>
                      <a:br>
                        <a:rPr lang="en-US" sz="1400" b="1" dirty="0"/>
                      </a:br>
                      <a:r>
                        <a:rPr lang="en-US" sz="1400" b="1" dirty="0"/>
                        <a:t>Immune </a:t>
                      </a:r>
                      <a:br>
                        <a:rPr lang="en-US" sz="1400" b="1" dirty="0"/>
                      </a:br>
                      <a:r>
                        <a:rPr lang="en-US" sz="1400" b="1" dirty="0"/>
                        <a:t>%</a:t>
                      </a:r>
                      <a:endParaRPr lang="en-US" sz="1400" dirty="0"/>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dirty="0"/>
                        <a:t>Vaccine </a:t>
                      </a:r>
                      <a:br>
                        <a:rPr lang="en-US" sz="1400" b="1" dirty="0"/>
                      </a:br>
                      <a:r>
                        <a:rPr lang="en-US" sz="1400" b="1" dirty="0"/>
                        <a:t>Effectiveness </a:t>
                      </a:r>
                      <a:br>
                        <a:rPr lang="en-US" sz="1400" b="1" dirty="0"/>
                      </a:br>
                      <a:r>
                        <a:rPr lang="en-US" sz="1400" b="1" dirty="0"/>
                        <a:t>%</a:t>
                      </a:r>
                      <a:endParaRPr lang="en-US" sz="1400" dirty="0"/>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dirty="0"/>
                        <a:t>Vaccinated </a:t>
                      </a:r>
                      <a:br>
                        <a:rPr lang="en-US" sz="1400" b="1" dirty="0"/>
                      </a:br>
                      <a:r>
                        <a:rPr lang="en-US" sz="1400" b="1" dirty="0"/>
                        <a:t>%</a:t>
                      </a:r>
                      <a:endParaRPr lang="en-US" sz="1400" dirty="0"/>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dirty="0"/>
                        <a:t>Deaths </a:t>
                      </a:r>
                      <a:br>
                        <a:rPr lang="en-US" sz="1400" b="1" dirty="0"/>
                      </a:br>
                      <a:r>
                        <a:rPr lang="en-US" sz="1400" b="1" dirty="0"/>
                        <a:t>@ 3.5% *</a:t>
                      </a:r>
                      <a:endParaRPr lang="en-US" sz="1400" dirty="0"/>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dirty="0"/>
                        <a:t>UV-C or</a:t>
                      </a:r>
                      <a:br>
                        <a:rPr lang="en-US" sz="1400" b="1" dirty="0"/>
                      </a:br>
                      <a:r>
                        <a:rPr lang="en-US" sz="1400" b="1" dirty="0"/>
                        <a:t>FAR UV-222</a:t>
                      </a:r>
                      <a:endParaRPr lang="en-US" sz="1400" dirty="0"/>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a:t>Deaths </a:t>
                      </a:r>
                      <a:br>
                        <a:rPr lang="en-US" sz="1400" b="1"/>
                      </a:br>
                      <a:r>
                        <a:rPr lang="en-US" sz="1400" b="1"/>
                        <a:t>@ 3.5%</a:t>
                      </a:r>
                      <a:br>
                        <a:rPr lang="en-US" sz="1400" b="1"/>
                      </a:br>
                      <a:r>
                        <a:rPr lang="en-US" sz="1400" b="1"/>
                        <a:t>(With UV)</a:t>
                      </a:r>
                      <a:endParaRPr lang="en-US" sz="1400"/>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a:t>Ventilation</a:t>
                      </a:r>
                      <a:br>
                        <a:rPr lang="en-US" sz="1400" b="1"/>
                      </a:br>
                      <a:r>
                        <a:rPr lang="en-US" sz="1400" b="1"/>
                        <a:t>Effectiveness</a:t>
                      </a:r>
                      <a:br>
                        <a:rPr lang="en-US" sz="1400" b="1"/>
                      </a:br>
                      <a:r>
                        <a:rPr lang="en-US" sz="1400" b="1"/>
                        <a:t>4 AUC</a:t>
                      </a:r>
                      <a:endParaRPr lang="en-US" sz="1400"/>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dirty="0"/>
                        <a:t>Deaths </a:t>
                      </a:r>
                      <a:br>
                        <a:rPr lang="en-US" sz="1400" b="1" dirty="0"/>
                      </a:br>
                      <a:r>
                        <a:rPr lang="en-US" sz="1400" b="1" dirty="0"/>
                        <a:t>@ 3.5%</a:t>
                      </a:r>
                      <a:br>
                        <a:rPr lang="en-US" sz="1400" b="1" dirty="0"/>
                      </a:br>
                      <a:r>
                        <a:rPr lang="en-US" sz="1400" b="1" dirty="0"/>
                        <a:t>(With UV + Ventilation)</a:t>
                      </a:r>
                      <a:endParaRPr lang="en-US" sz="1400" dirty="0"/>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2256563"/>
                  </a:ext>
                </a:extLst>
              </a:tr>
              <a:tr h="443248">
                <a:tc>
                  <a:txBody>
                    <a:bodyPr/>
                    <a:lstStyle/>
                    <a:p>
                      <a:pPr algn="ctr"/>
                      <a:r>
                        <a:rPr lang="en-US" sz="1600" dirty="0"/>
                        <a:t>10%</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600" dirty="0"/>
                        <a:t>70%</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600" dirty="0"/>
                        <a:t>70%</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600" dirty="0"/>
                        <a:t>5,269,320</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600" dirty="0"/>
                        <a:t>90%</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526,932</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t>28%</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379,391</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685140055"/>
                  </a:ext>
                </a:extLst>
              </a:tr>
              <a:tr h="443248">
                <a:tc>
                  <a:txBody>
                    <a:bodyPr/>
                    <a:lstStyle/>
                    <a:p>
                      <a:pPr algn="ctr"/>
                      <a:r>
                        <a:rPr lang="en-US" sz="1600" dirty="0"/>
                        <a:t>10%</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600" dirty="0"/>
                        <a:t>90%</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600" dirty="0"/>
                        <a:t>90%</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600" b="1" dirty="0"/>
                        <a:t>1,963,080</a:t>
                      </a:r>
                      <a:endParaRPr lang="en-US" sz="1600" dirty="0"/>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600"/>
                        <a:t>90%</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196,308</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t>28%</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a:t>141,342</a:t>
                      </a:r>
                      <a:endParaRPr lang="en-US" sz="1600" dirty="0"/>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289143631"/>
                  </a:ext>
                </a:extLst>
              </a:tr>
              <a:tr h="443248">
                <a:tc>
                  <a:txBody>
                    <a:bodyPr/>
                    <a:lstStyle/>
                    <a:p>
                      <a:pPr algn="ctr"/>
                      <a:r>
                        <a:rPr lang="en-US" sz="1600"/>
                        <a:t>0%</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t>70%</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t>70%</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5,854,800</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t>90%</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585,480</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t>28%</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t>421,546</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77876650"/>
                  </a:ext>
                </a:extLst>
              </a:tr>
              <a:tr h="443248">
                <a:tc>
                  <a:txBody>
                    <a:bodyPr/>
                    <a:lstStyle/>
                    <a:p>
                      <a:pPr algn="ctr"/>
                      <a:r>
                        <a:rPr lang="en-US" sz="1600"/>
                        <a:t>0%</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t>90%</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t>90%</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t>2,181,200</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t>90%</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218,120</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t>28%</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t>157,046</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32851"/>
                  </a:ext>
                </a:extLst>
              </a:tr>
              <a:tr h="253284">
                <a:tc>
                  <a:txBody>
                    <a:bodyPr/>
                    <a:lstStyle/>
                    <a:p>
                      <a:pPr algn="ctr"/>
                      <a:r>
                        <a:rPr lang="en-US" sz="1600"/>
                        <a:t>.</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102677"/>
                  </a:ext>
                </a:extLst>
              </a:tr>
              <a:tr h="443248">
                <a:tc>
                  <a:txBody>
                    <a:bodyPr/>
                    <a:lstStyle/>
                    <a:p>
                      <a:pPr algn="ctr"/>
                      <a:r>
                        <a:rPr lang="en-US" sz="1600" dirty="0"/>
                        <a:t>0%</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600" dirty="0"/>
                        <a:t>0%</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600" dirty="0"/>
                        <a:t>0%</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600" b="1" dirty="0"/>
                        <a:t>11,480,000</a:t>
                      </a:r>
                      <a:endParaRPr lang="en-US" sz="1600" dirty="0"/>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600"/>
                        <a:t>90%</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a:t>1,148,000</a:t>
                      </a:r>
                      <a:endParaRPr lang="en-US" sz="1600"/>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28%</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a:t>826,560</a:t>
                      </a:r>
                      <a:endParaRPr lang="en-US" sz="1600" b="0" dirty="0"/>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673761428"/>
                  </a:ext>
                </a:extLst>
              </a:tr>
              <a:tr h="443248">
                <a:tc>
                  <a:txBody>
                    <a:bodyPr/>
                    <a:lstStyle/>
                    <a:p>
                      <a:pPr algn="ctr"/>
                      <a:r>
                        <a:rPr lang="en-US" sz="1600"/>
                        <a:t>10%</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t>0%</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t>0%</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10,332,000</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t>90%</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a:t>1,033,200</a:t>
                      </a:r>
                      <a:endParaRPr lang="en-US" sz="1600"/>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28%</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a:t>743,904</a:t>
                      </a:r>
                      <a:endParaRPr lang="en-US" sz="1600" dirty="0"/>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143511"/>
                  </a:ext>
                </a:extLst>
              </a:tr>
            </a:tbl>
          </a:graphicData>
        </a:graphic>
      </p:graphicFrame>
      <p:sp>
        <p:nvSpPr>
          <p:cNvPr id="6" name="TextBox 5">
            <a:extLst>
              <a:ext uri="{FF2B5EF4-FFF2-40B4-BE49-F238E27FC236}">
                <a16:creationId xmlns:a16="http://schemas.microsoft.com/office/drawing/2014/main" id="{DBE4A77E-C13C-C414-7035-240AA104F4EF}"/>
              </a:ext>
            </a:extLst>
          </p:cNvPr>
          <p:cNvSpPr txBox="1"/>
          <p:nvPr/>
        </p:nvSpPr>
        <p:spPr>
          <a:xfrm>
            <a:off x="1981200" y="914400"/>
            <a:ext cx="8229600" cy="400110"/>
          </a:xfrm>
          <a:prstGeom prst="rect">
            <a:avLst/>
          </a:prstGeom>
          <a:noFill/>
        </p:spPr>
        <p:txBody>
          <a:bodyPr wrap="square">
            <a:spAutoFit/>
          </a:bodyPr>
          <a:lstStyle/>
          <a:p>
            <a:pPr algn="ctr"/>
            <a:r>
              <a:rPr lang="en-US" sz="2000" dirty="0">
                <a:latin typeface="+mn-lt"/>
              </a:rPr>
              <a:t>2020 Analysis: impact of each of the mitigation subsystem on lives saved</a:t>
            </a:r>
          </a:p>
        </p:txBody>
      </p:sp>
      <p:sp>
        <p:nvSpPr>
          <p:cNvPr id="7" name="TextBox 6">
            <a:extLst>
              <a:ext uri="{FF2B5EF4-FFF2-40B4-BE49-F238E27FC236}">
                <a16:creationId xmlns:a16="http://schemas.microsoft.com/office/drawing/2014/main" id="{5B8766C3-99D5-9549-A8D8-1C95E1FF9498}"/>
              </a:ext>
            </a:extLst>
          </p:cNvPr>
          <p:cNvSpPr txBox="1"/>
          <p:nvPr/>
        </p:nvSpPr>
        <p:spPr>
          <a:xfrm>
            <a:off x="3191642" y="6248400"/>
            <a:ext cx="6858000" cy="338554"/>
          </a:xfrm>
          <a:prstGeom prst="rect">
            <a:avLst/>
          </a:prstGeom>
          <a:noFill/>
        </p:spPr>
        <p:txBody>
          <a:bodyPr wrap="square">
            <a:spAutoFit/>
          </a:bodyPr>
          <a:lstStyle/>
          <a:p>
            <a:r>
              <a:rPr lang="en-US" sz="1600" dirty="0">
                <a:latin typeface="+mn-lt"/>
              </a:rPr>
              <a:t>* For less than 3.5% just divide all the numbers by 3 and they are still massive</a:t>
            </a:r>
          </a:p>
        </p:txBody>
      </p:sp>
      <p:sp>
        <p:nvSpPr>
          <p:cNvPr id="8" name="TextBox 7">
            <a:extLst>
              <a:ext uri="{FF2B5EF4-FFF2-40B4-BE49-F238E27FC236}">
                <a16:creationId xmlns:a16="http://schemas.microsoft.com/office/drawing/2014/main" id="{567A5556-16C9-1869-5B4B-F169FC5E4BFD}"/>
              </a:ext>
            </a:extLst>
          </p:cNvPr>
          <p:cNvSpPr txBox="1"/>
          <p:nvPr/>
        </p:nvSpPr>
        <p:spPr>
          <a:xfrm>
            <a:off x="1743842" y="1600200"/>
            <a:ext cx="8229600" cy="400110"/>
          </a:xfrm>
          <a:prstGeom prst="rect">
            <a:avLst/>
          </a:prstGeom>
          <a:noFill/>
        </p:spPr>
        <p:txBody>
          <a:bodyPr wrap="square">
            <a:spAutoFit/>
          </a:bodyPr>
          <a:lstStyle/>
          <a:p>
            <a:pPr algn="ctr"/>
            <a:r>
              <a:rPr lang="en-US" sz="2000" b="1" dirty="0">
                <a:latin typeface="+mn-lt"/>
              </a:rPr>
              <a:t>System = Vaccine Subsystem + HVAC Subsystem + UV Subsystem</a:t>
            </a:r>
          </a:p>
        </p:txBody>
      </p:sp>
      <p:sp>
        <p:nvSpPr>
          <p:cNvPr id="3" name="TextBox 2">
            <a:extLst>
              <a:ext uri="{FF2B5EF4-FFF2-40B4-BE49-F238E27FC236}">
                <a16:creationId xmlns:a16="http://schemas.microsoft.com/office/drawing/2014/main" id="{BA0456D3-450F-BB55-48EA-AF0283EB29FD}"/>
              </a:ext>
            </a:extLst>
          </p:cNvPr>
          <p:cNvSpPr txBox="1"/>
          <p:nvPr/>
        </p:nvSpPr>
        <p:spPr>
          <a:xfrm>
            <a:off x="344727" y="5181600"/>
            <a:ext cx="1255473" cy="646331"/>
          </a:xfrm>
          <a:prstGeom prst="wedgeRectCallout">
            <a:avLst>
              <a:gd name="adj1" fmla="val 60360"/>
              <a:gd name="adj2" fmla="val 20500"/>
            </a:avLst>
          </a:prstGeom>
          <a:noFill/>
          <a:ln>
            <a:solidFill>
              <a:schemeClr val="tx1"/>
            </a:solidFill>
          </a:ln>
        </p:spPr>
        <p:txBody>
          <a:bodyPr wrap="none" rtlCol="0">
            <a:spAutoFit/>
          </a:bodyPr>
          <a:lstStyle/>
          <a:p>
            <a:pPr algn="ctr"/>
            <a:r>
              <a:rPr lang="en-US" dirty="0"/>
              <a:t>1 </a:t>
            </a:r>
          </a:p>
          <a:p>
            <a:pPr algn="ctr"/>
            <a:r>
              <a:rPr lang="en-US" dirty="0"/>
              <a:t>Do Nothing</a:t>
            </a:r>
          </a:p>
        </p:txBody>
      </p:sp>
      <p:sp>
        <p:nvSpPr>
          <p:cNvPr id="9" name="TextBox 8">
            <a:extLst>
              <a:ext uri="{FF2B5EF4-FFF2-40B4-BE49-F238E27FC236}">
                <a16:creationId xmlns:a16="http://schemas.microsoft.com/office/drawing/2014/main" id="{B919ACDF-BD06-9540-5983-92E6CC6663DA}"/>
              </a:ext>
            </a:extLst>
          </p:cNvPr>
          <p:cNvSpPr txBox="1"/>
          <p:nvPr/>
        </p:nvSpPr>
        <p:spPr>
          <a:xfrm>
            <a:off x="381000" y="2895600"/>
            <a:ext cx="1199559" cy="923330"/>
          </a:xfrm>
          <a:prstGeom prst="wedgeRectCallout">
            <a:avLst>
              <a:gd name="adj1" fmla="val 62541"/>
              <a:gd name="adj2" fmla="val 22269"/>
            </a:avLst>
          </a:prstGeom>
          <a:noFill/>
          <a:ln>
            <a:solidFill>
              <a:schemeClr val="tx1"/>
            </a:solidFill>
          </a:ln>
        </p:spPr>
        <p:txBody>
          <a:bodyPr wrap="none" rtlCol="0">
            <a:spAutoFit/>
          </a:bodyPr>
          <a:lstStyle/>
          <a:p>
            <a:pPr algn="ctr"/>
            <a:r>
              <a:rPr lang="en-US" dirty="0"/>
              <a:t>2</a:t>
            </a:r>
          </a:p>
          <a:p>
            <a:pPr algn="ctr"/>
            <a:r>
              <a:rPr lang="en-US" dirty="0"/>
              <a:t>Immediate</a:t>
            </a:r>
          </a:p>
          <a:p>
            <a:pPr algn="ctr"/>
            <a:r>
              <a:rPr lang="en-US" dirty="0"/>
              <a:t>Vaccines</a:t>
            </a:r>
          </a:p>
        </p:txBody>
      </p:sp>
      <p:sp>
        <p:nvSpPr>
          <p:cNvPr id="10" name="TextBox 9">
            <a:extLst>
              <a:ext uri="{FF2B5EF4-FFF2-40B4-BE49-F238E27FC236}">
                <a16:creationId xmlns:a16="http://schemas.microsoft.com/office/drawing/2014/main" id="{E69C5B13-893B-CA00-981B-D1E8CB674A53}"/>
              </a:ext>
            </a:extLst>
          </p:cNvPr>
          <p:cNvSpPr txBox="1"/>
          <p:nvPr/>
        </p:nvSpPr>
        <p:spPr>
          <a:xfrm>
            <a:off x="10125842" y="4953000"/>
            <a:ext cx="1828800" cy="1692771"/>
          </a:xfrm>
          <a:prstGeom prst="wedgeRectCallout">
            <a:avLst>
              <a:gd name="adj1" fmla="val -58333"/>
              <a:gd name="adj2" fmla="val -8674"/>
            </a:avLst>
          </a:prstGeom>
          <a:noFill/>
          <a:ln>
            <a:solidFill>
              <a:schemeClr val="tx1"/>
            </a:solidFill>
          </a:ln>
        </p:spPr>
        <p:txBody>
          <a:bodyPr wrap="square" rtlCol="0">
            <a:spAutoFit/>
          </a:bodyPr>
          <a:lstStyle/>
          <a:p>
            <a:pPr algn="ctr"/>
            <a:r>
              <a:rPr lang="en-US" dirty="0"/>
              <a:t>3</a:t>
            </a:r>
          </a:p>
          <a:p>
            <a:pPr algn="ctr"/>
            <a:r>
              <a:rPr lang="en-US" dirty="0"/>
              <a:t>Ventilation</a:t>
            </a:r>
          </a:p>
          <a:p>
            <a:pPr algn="ctr"/>
            <a:r>
              <a:rPr lang="en-US" dirty="0"/>
              <a:t>Only</a:t>
            </a:r>
          </a:p>
          <a:p>
            <a:pPr algn="ctr"/>
            <a:endParaRPr lang="en-US" dirty="0"/>
          </a:p>
          <a:p>
            <a:pPr algn="ctr"/>
            <a:r>
              <a:rPr lang="en-US" sz="1600" dirty="0"/>
              <a:t>Stopped Pandemic or Epidemic?</a:t>
            </a:r>
          </a:p>
        </p:txBody>
      </p:sp>
      <p:sp>
        <p:nvSpPr>
          <p:cNvPr id="11" name="TextBox 10">
            <a:extLst>
              <a:ext uri="{FF2B5EF4-FFF2-40B4-BE49-F238E27FC236}">
                <a16:creationId xmlns:a16="http://schemas.microsoft.com/office/drawing/2014/main" id="{6D7BE55A-55D6-F5FE-1DC5-8481E6CE8F99}"/>
              </a:ext>
            </a:extLst>
          </p:cNvPr>
          <p:cNvSpPr txBox="1"/>
          <p:nvPr/>
        </p:nvSpPr>
        <p:spPr>
          <a:xfrm>
            <a:off x="10153175" y="2895600"/>
            <a:ext cx="1657825" cy="923330"/>
          </a:xfrm>
          <a:prstGeom prst="wedgeRectCallout">
            <a:avLst>
              <a:gd name="adj1" fmla="val -60476"/>
              <a:gd name="adj2" fmla="val 22267"/>
            </a:avLst>
          </a:prstGeom>
          <a:noFill/>
          <a:ln>
            <a:solidFill>
              <a:schemeClr val="tx1"/>
            </a:solidFill>
          </a:ln>
        </p:spPr>
        <p:txBody>
          <a:bodyPr wrap="none" rtlCol="0">
            <a:spAutoFit/>
          </a:bodyPr>
          <a:lstStyle/>
          <a:p>
            <a:pPr algn="ctr"/>
            <a:r>
              <a:rPr lang="en-US" dirty="0"/>
              <a:t>4</a:t>
            </a:r>
          </a:p>
          <a:p>
            <a:pPr algn="ctr"/>
            <a:r>
              <a:rPr lang="en-US" dirty="0"/>
              <a:t>Vaccines + UV +</a:t>
            </a:r>
          </a:p>
          <a:p>
            <a:pPr algn="ctr"/>
            <a:r>
              <a:rPr lang="en-US" dirty="0"/>
              <a:t>Ventilation</a:t>
            </a:r>
          </a:p>
        </p:txBody>
      </p:sp>
    </p:spTree>
    <p:extLst>
      <p:ext uri="{BB962C8B-B14F-4D97-AF65-F5344CB8AC3E}">
        <p14:creationId xmlns:p14="http://schemas.microsoft.com/office/powerpoint/2010/main" val="12523238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7B284-2895-4163-95B2-F25919D0AD5F}"/>
              </a:ext>
            </a:extLst>
          </p:cNvPr>
          <p:cNvSpPr>
            <a:spLocks noGrp="1"/>
          </p:cNvSpPr>
          <p:nvPr>
            <p:ph type="title"/>
          </p:nvPr>
        </p:nvSpPr>
        <p:spPr/>
        <p:txBody>
          <a:bodyPr/>
          <a:lstStyle/>
          <a:p>
            <a:r>
              <a:rPr lang="en-US" dirty="0"/>
              <a:t>Closing Comments</a:t>
            </a:r>
          </a:p>
        </p:txBody>
      </p:sp>
      <p:sp>
        <p:nvSpPr>
          <p:cNvPr id="3" name="Content Placeholder 2">
            <a:extLst>
              <a:ext uri="{FF2B5EF4-FFF2-40B4-BE49-F238E27FC236}">
                <a16:creationId xmlns:a16="http://schemas.microsoft.com/office/drawing/2014/main" id="{9E07E0D2-A98B-4547-B7C6-8E9214B42F02}"/>
              </a:ext>
            </a:extLst>
          </p:cNvPr>
          <p:cNvSpPr>
            <a:spLocks noGrp="1"/>
          </p:cNvSpPr>
          <p:nvPr>
            <p:ph idx="1"/>
          </p:nvPr>
        </p:nvSpPr>
        <p:spPr/>
        <p:txBody>
          <a:bodyPr>
            <a:normAutofit/>
          </a:bodyPr>
          <a:lstStyle/>
          <a:p>
            <a:pPr marL="0" indent="0" algn="ctr">
              <a:buNone/>
            </a:pPr>
            <a:r>
              <a:rPr lang="en-US" sz="3200" dirty="0"/>
              <a:t>It will take years for the building codes to change to include contagion mitigation, so what can we do?</a:t>
            </a:r>
          </a:p>
          <a:p>
            <a:endParaRPr lang="en-US" sz="3200" dirty="0"/>
          </a:p>
          <a:p>
            <a:r>
              <a:rPr lang="en-US" sz="3200" dirty="0"/>
              <a:t>Stop using the phrase - increase ventilation</a:t>
            </a:r>
          </a:p>
          <a:p>
            <a:r>
              <a:rPr lang="en-US" sz="3200" dirty="0"/>
              <a:t>We must talk in terms of ventilation performance levels using the decades old ACH levels </a:t>
            </a:r>
          </a:p>
          <a:p>
            <a:r>
              <a:rPr lang="en-US" sz="3200" dirty="0"/>
              <a:t>We must post ACH levels throughout our buildings </a:t>
            </a:r>
          </a:p>
        </p:txBody>
      </p:sp>
    </p:spTree>
    <p:extLst>
      <p:ext uri="{BB962C8B-B14F-4D97-AF65-F5344CB8AC3E}">
        <p14:creationId xmlns:p14="http://schemas.microsoft.com/office/powerpoint/2010/main" val="26775906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8A550-AC0F-4F1E-8951-EB0696A6C87D}"/>
              </a:ext>
            </a:extLst>
          </p:cNvPr>
          <p:cNvSpPr>
            <a:spLocks noGrp="1"/>
          </p:cNvSpPr>
          <p:nvPr>
            <p:ph type="title"/>
          </p:nvPr>
        </p:nvSpPr>
        <p:spPr/>
        <p:txBody>
          <a:bodyPr/>
          <a:lstStyle/>
          <a:p>
            <a:r>
              <a:rPr lang="en-US" dirty="0"/>
              <a:t>Closing Comments</a:t>
            </a:r>
          </a:p>
        </p:txBody>
      </p:sp>
      <p:sp>
        <p:nvSpPr>
          <p:cNvPr id="3" name="Content Placeholder 2">
            <a:extLst>
              <a:ext uri="{FF2B5EF4-FFF2-40B4-BE49-F238E27FC236}">
                <a16:creationId xmlns:a16="http://schemas.microsoft.com/office/drawing/2014/main" id="{58A1103F-0587-41F8-8098-5909C0504581}"/>
              </a:ext>
            </a:extLst>
          </p:cNvPr>
          <p:cNvSpPr>
            <a:spLocks noGrp="1"/>
          </p:cNvSpPr>
          <p:nvPr>
            <p:ph idx="1"/>
          </p:nvPr>
        </p:nvSpPr>
        <p:spPr/>
        <p:txBody>
          <a:bodyPr>
            <a:noAutofit/>
          </a:bodyPr>
          <a:lstStyle/>
          <a:p>
            <a:r>
              <a:rPr lang="en-US" sz="3200" dirty="0"/>
              <a:t>We are not here to determine future minimum ACH levels that will become part of future building certificates of occupancy</a:t>
            </a:r>
          </a:p>
          <a:p>
            <a:r>
              <a:rPr lang="en-US" sz="3200" dirty="0"/>
              <a:t>We are here to begin to measure and document the building ventilation levels and post the resulting ACH performance levels in all buildings everywhere</a:t>
            </a:r>
          </a:p>
          <a:p>
            <a:r>
              <a:rPr lang="en-US" sz="3200" dirty="0"/>
              <a:t>This approach of building assessment and disclosure was inspired by a 2021 Drexel Faculty Meeting</a:t>
            </a:r>
          </a:p>
        </p:txBody>
      </p:sp>
    </p:spTree>
    <p:extLst>
      <p:ext uri="{BB962C8B-B14F-4D97-AF65-F5344CB8AC3E}">
        <p14:creationId xmlns:p14="http://schemas.microsoft.com/office/powerpoint/2010/main" val="37182091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7E90D-C878-53F1-6035-E44996B1A711}"/>
              </a:ext>
            </a:extLst>
          </p:cNvPr>
          <p:cNvSpPr>
            <a:spLocks noGrp="1"/>
          </p:cNvSpPr>
          <p:nvPr>
            <p:ph type="title"/>
          </p:nvPr>
        </p:nvSpPr>
        <p:spPr/>
        <p:txBody>
          <a:bodyPr/>
          <a:lstStyle/>
          <a:p>
            <a:r>
              <a:rPr lang="en-US" sz="4000" dirty="0"/>
              <a:t>Facility Types</a:t>
            </a:r>
          </a:p>
        </p:txBody>
      </p:sp>
      <p:graphicFrame>
        <p:nvGraphicFramePr>
          <p:cNvPr id="4" name="Table 4">
            <a:extLst>
              <a:ext uri="{FF2B5EF4-FFF2-40B4-BE49-F238E27FC236}">
                <a16:creationId xmlns:a16="http://schemas.microsoft.com/office/drawing/2014/main" id="{6EF200B4-61E2-0075-B8C5-CF7A0B8C11DF}"/>
              </a:ext>
            </a:extLst>
          </p:cNvPr>
          <p:cNvGraphicFramePr>
            <a:graphicFrameLocks noGrp="1"/>
          </p:cNvGraphicFramePr>
          <p:nvPr>
            <p:ph idx="1"/>
          </p:nvPr>
        </p:nvGraphicFramePr>
        <p:xfrm>
          <a:off x="1981200" y="2057400"/>
          <a:ext cx="8229600" cy="2743200"/>
        </p:xfrm>
        <a:graphic>
          <a:graphicData uri="http://schemas.openxmlformats.org/drawingml/2006/table">
            <a:tbl>
              <a:tblPr firstRow="1" bandRow="1">
                <a:tableStyleId>{2D5ABB26-0587-4C30-8999-92F81FD0307C}</a:tableStyleId>
              </a:tblPr>
              <a:tblGrid>
                <a:gridCol w="2667000">
                  <a:extLst>
                    <a:ext uri="{9D8B030D-6E8A-4147-A177-3AD203B41FA5}">
                      <a16:colId xmlns:a16="http://schemas.microsoft.com/office/drawing/2014/main" val="2302499355"/>
                    </a:ext>
                  </a:extLst>
                </a:gridCol>
                <a:gridCol w="1905000">
                  <a:extLst>
                    <a:ext uri="{9D8B030D-6E8A-4147-A177-3AD203B41FA5}">
                      <a16:colId xmlns:a16="http://schemas.microsoft.com/office/drawing/2014/main" val="2593111198"/>
                    </a:ext>
                  </a:extLst>
                </a:gridCol>
                <a:gridCol w="1981200">
                  <a:extLst>
                    <a:ext uri="{9D8B030D-6E8A-4147-A177-3AD203B41FA5}">
                      <a16:colId xmlns:a16="http://schemas.microsoft.com/office/drawing/2014/main" val="1206505653"/>
                    </a:ext>
                  </a:extLst>
                </a:gridCol>
                <a:gridCol w="1676400">
                  <a:extLst>
                    <a:ext uri="{9D8B030D-6E8A-4147-A177-3AD203B41FA5}">
                      <a16:colId xmlns:a16="http://schemas.microsoft.com/office/drawing/2014/main" val="387793631"/>
                    </a:ext>
                  </a:extLst>
                </a:gridCol>
              </a:tblGrid>
              <a:tr h="370840">
                <a:tc>
                  <a:txBody>
                    <a:bodyPr/>
                    <a:lstStyle/>
                    <a:p>
                      <a:r>
                        <a:rPr lang="en-US" sz="2400" b="1" dirty="0"/>
                        <a:t>Facility Type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b="1" dirty="0"/>
                        <a:t>ACH Levels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b="1" dirty="0"/>
                        <a:t>Maintenance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b="1" dirty="0"/>
                        <a:t>Operations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45771203"/>
                  </a:ext>
                </a:extLst>
              </a:tr>
              <a:tr h="370840">
                <a:tc>
                  <a:txBody>
                    <a:bodyPr/>
                    <a:lstStyle/>
                    <a:p>
                      <a:r>
                        <a:rPr lang="en-US" sz="2400" dirty="0"/>
                        <a:t>Elite Facilities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Excellent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Excellent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Excellent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06550220"/>
                  </a:ext>
                </a:extLst>
              </a:tr>
              <a:tr h="370840">
                <a:tc>
                  <a:txBody>
                    <a:bodyPr/>
                    <a:lstStyle/>
                    <a:p>
                      <a:r>
                        <a:rPr lang="en-US" sz="2400" dirty="0"/>
                        <a:t>Medium Facilities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Lower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Excellent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Excellent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31475611"/>
                  </a:ext>
                </a:extLst>
              </a:tr>
              <a:tr h="370840">
                <a:tc>
                  <a:txBody>
                    <a:bodyPr/>
                    <a:lstStyle/>
                    <a:p>
                      <a:r>
                        <a:rPr lang="en-US" sz="2400" dirty="0"/>
                        <a:t>Low End Facilities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Lower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Poor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Excellent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472644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Low End Facilities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Lower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Excellent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Poor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4952173"/>
                  </a:ext>
                </a:extLst>
              </a:tr>
              <a:tr h="370840">
                <a:tc>
                  <a:txBody>
                    <a:bodyPr/>
                    <a:lstStyle/>
                    <a:p>
                      <a:r>
                        <a:rPr lang="en-US" sz="2400" dirty="0"/>
                        <a:t>Low End Facilities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None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Poor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Poor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8821148"/>
                  </a:ext>
                </a:extLst>
              </a:tr>
            </a:tbl>
          </a:graphicData>
        </a:graphic>
      </p:graphicFrame>
      <p:sp>
        <p:nvSpPr>
          <p:cNvPr id="5" name="TextBox 4">
            <a:extLst>
              <a:ext uri="{FF2B5EF4-FFF2-40B4-BE49-F238E27FC236}">
                <a16:creationId xmlns:a16="http://schemas.microsoft.com/office/drawing/2014/main" id="{96EE95E0-14AF-0200-F1B2-FD50DE96B42F}"/>
              </a:ext>
            </a:extLst>
          </p:cNvPr>
          <p:cNvSpPr txBox="1"/>
          <p:nvPr/>
        </p:nvSpPr>
        <p:spPr>
          <a:xfrm>
            <a:off x="3505201" y="5181600"/>
            <a:ext cx="5594801" cy="523220"/>
          </a:xfrm>
          <a:prstGeom prst="rect">
            <a:avLst/>
          </a:prstGeom>
          <a:noFill/>
        </p:spPr>
        <p:txBody>
          <a:bodyPr wrap="none" rtlCol="0">
            <a:spAutoFit/>
          </a:bodyPr>
          <a:lstStyle/>
          <a:p>
            <a:r>
              <a:rPr lang="en-US" sz="2800" dirty="0">
                <a:latin typeface="+mn-lt"/>
              </a:rPr>
              <a:t>Where do you want to live and work?</a:t>
            </a:r>
          </a:p>
        </p:txBody>
      </p:sp>
    </p:spTree>
    <p:extLst>
      <p:ext uri="{BB962C8B-B14F-4D97-AF65-F5344CB8AC3E}">
        <p14:creationId xmlns:p14="http://schemas.microsoft.com/office/powerpoint/2010/main" val="1373375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BC8BA-DA75-854E-65AE-9A9ACDBC78F3}"/>
              </a:ext>
            </a:extLst>
          </p:cNvPr>
          <p:cNvSpPr>
            <a:spLocks noGrp="1"/>
          </p:cNvSpPr>
          <p:nvPr>
            <p:ph type="title"/>
          </p:nvPr>
        </p:nvSpPr>
        <p:spPr/>
        <p:txBody>
          <a:bodyPr/>
          <a:lstStyle/>
          <a:p>
            <a:r>
              <a:rPr lang="en-US" dirty="0"/>
              <a:t>Our Parents and Grandparents </a:t>
            </a:r>
          </a:p>
        </p:txBody>
      </p:sp>
      <p:grpSp>
        <p:nvGrpSpPr>
          <p:cNvPr id="3" name="Group 2">
            <a:extLst>
              <a:ext uri="{FF2B5EF4-FFF2-40B4-BE49-F238E27FC236}">
                <a16:creationId xmlns:a16="http://schemas.microsoft.com/office/drawing/2014/main" id="{AF91DFD8-9FA3-1A39-7814-9EEA33BB4E95}"/>
              </a:ext>
            </a:extLst>
          </p:cNvPr>
          <p:cNvGrpSpPr/>
          <p:nvPr/>
        </p:nvGrpSpPr>
        <p:grpSpPr>
          <a:xfrm>
            <a:off x="3428999" y="1447800"/>
            <a:ext cx="8382001" cy="5238930"/>
            <a:chOff x="1905000" y="1447800"/>
            <a:chExt cx="8382001" cy="5238930"/>
          </a:xfrm>
        </p:grpSpPr>
        <p:pic>
          <p:nvPicPr>
            <p:cNvPr id="4" name="Picture 3" descr="A group of people in a classroom&#10;&#10;Description automatically generated with low confidence">
              <a:extLst>
                <a:ext uri="{FF2B5EF4-FFF2-40B4-BE49-F238E27FC236}">
                  <a16:creationId xmlns:a16="http://schemas.microsoft.com/office/drawing/2014/main" id="{536E805B-E0AA-D2A0-AE4A-09FD0C4128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1" y="2133600"/>
              <a:ext cx="4114800" cy="3278398"/>
            </a:xfrm>
            <a:prstGeom prst="rect">
              <a:avLst/>
            </a:prstGeom>
          </p:spPr>
        </p:pic>
        <p:sp>
          <p:nvSpPr>
            <p:cNvPr id="6" name="TextBox 5">
              <a:extLst>
                <a:ext uri="{FF2B5EF4-FFF2-40B4-BE49-F238E27FC236}">
                  <a16:creationId xmlns:a16="http://schemas.microsoft.com/office/drawing/2014/main" id="{D665F8CD-5F23-5000-BD5A-361691E82170}"/>
                </a:ext>
              </a:extLst>
            </p:cNvPr>
            <p:cNvSpPr txBox="1"/>
            <p:nvPr/>
          </p:nvSpPr>
          <p:spPr>
            <a:xfrm>
              <a:off x="1981201" y="1447800"/>
              <a:ext cx="4114800" cy="707886"/>
            </a:xfrm>
            <a:prstGeom prst="rect">
              <a:avLst/>
            </a:prstGeom>
            <a:noFill/>
          </p:spPr>
          <p:txBody>
            <a:bodyPr wrap="square">
              <a:spAutoFit/>
            </a:bodyPr>
            <a:lstStyle/>
            <a:p>
              <a:pPr algn="ctr"/>
              <a:r>
                <a:rPr lang="en-US" sz="2000" dirty="0">
                  <a:latin typeface="+mn-lt"/>
                </a:rPr>
                <a:t>Swarthmore Public School Classroom</a:t>
              </a:r>
            </a:p>
            <a:p>
              <a:pPr algn="ctr"/>
              <a:r>
                <a:rPr lang="en-US" sz="2000" dirty="0">
                  <a:latin typeface="+mn-lt"/>
                </a:rPr>
                <a:t>circa 1937 - 1943</a:t>
              </a:r>
            </a:p>
          </p:txBody>
        </p:sp>
        <p:pic>
          <p:nvPicPr>
            <p:cNvPr id="8" name="Picture 7" descr="A group of people standing outside a building&#10;&#10;Description automatically generated with low confidence">
              <a:extLst>
                <a:ext uri="{FF2B5EF4-FFF2-40B4-BE49-F238E27FC236}">
                  <a16:creationId xmlns:a16="http://schemas.microsoft.com/office/drawing/2014/main" id="{C2408EC6-846F-37C1-502F-EF4E9D5C4F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601" y="2133600"/>
              <a:ext cx="3931919" cy="3276600"/>
            </a:xfrm>
            <a:prstGeom prst="rect">
              <a:avLst/>
            </a:prstGeom>
          </p:spPr>
        </p:pic>
        <p:sp>
          <p:nvSpPr>
            <p:cNvPr id="9" name="TextBox 8">
              <a:extLst>
                <a:ext uri="{FF2B5EF4-FFF2-40B4-BE49-F238E27FC236}">
                  <a16:creationId xmlns:a16="http://schemas.microsoft.com/office/drawing/2014/main" id="{82DF9A2B-FB27-4136-E5DE-F4DF95512B4D}"/>
                </a:ext>
              </a:extLst>
            </p:cNvPr>
            <p:cNvSpPr txBox="1"/>
            <p:nvPr/>
          </p:nvSpPr>
          <p:spPr>
            <a:xfrm>
              <a:off x="6096001" y="1447800"/>
              <a:ext cx="4191000" cy="707886"/>
            </a:xfrm>
            <a:prstGeom prst="rect">
              <a:avLst/>
            </a:prstGeom>
            <a:noFill/>
          </p:spPr>
          <p:txBody>
            <a:bodyPr wrap="square">
              <a:spAutoFit/>
            </a:bodyPr>
            <a:lstStyle/>
            <a:p>
              <a:pPr algn="ctr"/>
              <a:r>
                <a:rPr lang="en-US" sz="2000" dirty="0">
                  <a:latin typeface="+mn-lt"/>
                </a:rPr>
                <a:t>Open windows Public School cafeteria</a:t>
              </a:r>
              <a:br>
                <a:rPr lang="en-US" sz="2000" dirty="0">
                  <a:latin typeface="+mn-lt"/>
                </a:rPr>
              </a:br>
              <a:r>
                <a:rPr lang="en-US" sz="2000" dirty="0">
                  <a:latin typeface="+mn-lt"/>
                </a:rPr>
                <a:t>circa 1908</a:t>
              </a:r>
            </a:p>
          </p:txBody>
        </p:sp>
        <p:sp>
          <p:nvSpPr>
            <p:cNvPr id="11" name="TextBox 10">
              <a:extLst>
                <a:ext uri="{FF2B5EF4-FFF2-40B4-BE49-F238E27FC236}">
                  <a16:creationId xmlns:a16="http://schemas.microsoft.com/office/drawing/2014/main" id="{F4079595-87FD-346D-5009-C26B8EBBD711}"/>
                </a:ext>
              </a:extLst>
            </p:cNvPr>
            <p:cNvSpPr txBox="1"/>
            <p:nvPr/>
          </p:nvSpPr>
          <p:spPr>
            <a:xfrm>
              <a:off x="6324600" y="5486401"/>
              <a:ext cx="3962400" cy="1200329"/>
            </a:xfrm>
            <a:prstGeom prst="rect">
              <a:avLst/>
            </a:prstGeom>
            <a:noFill/>
          </p:spPr>
          <p:txBody>
            <a:bodyPr wrap="square">
              <a:spAutoFit/>
            </a:bodyPr>
            <a:lstStyle/>
            <a:p>
              <a:r>
                <a:rPr lang="en-US" dirty="0">
                  <a:latin typeface="+mn-lt"/>
                </a:rPr>
                <a:t>First US fresh-air school for tubercular children opened in Providence in 1908 and by 1910 there were 65 fresh-air schools in the country.</a:t>
              </a:r>
            </a:p>
          </p:txBody>
        </p:sp>
        <p:sp>
          <p:nvSpPr>
            <p:cNvPr id="10" name="TextBox 9">
              <a:extLst>
                <a:ext uri="{FF2B5EF4-FFF2-40B4-BE49-F238E27FC236}">
                  <a16:creationId xmlns:a16="http://schemas.microsoft.com/office/drawing/2014/main" id="{1FC69900-6DDB-395C-584C-047FD9FA3C0C}"/>
                </a:ext>
              </a:extLst>
            </p:cNvPr>
            <p:cNvSpPr txBox="1"/>
            <p:nvPr/>
          </p:nvSpPr>
          <p:spPr>
            <a:xfrm>
              <a:off x="1905000" y="5486400"/>
              <a:ext cx="4495800" cy="369332"/>
            </a:xfrm>
            <a:prstGeom prst="rect">
              <a:avLst/>
            </a:prstGeom>
            <a:noFill/>
          </p:spPr>
          <p:txBody>
            <a:bodyPr wrap="square">
              <a:spAutoFit/>
            </a:bodyPr>
            <a:lstStyle/>
            <a:p>
              <a:r>
                <a:rPr lang="en-US" dirty="0">
                  <a:latin typeface="+mn-lt"/>
                </a:rPr>
                <a:t>UPENN study with Ceiling Level UV lights.</a:t>
              </a:r>
            </a:p>
          </p:txBody>
        </p:sp>
      </p:grpSp>
      <p:sp>
        <p:nvSpPr>
          <p:cNvPr id="12" name="TextBox 11">
            <a:extLst>
              <a:ext uri="{FF2B5EF4-FFF2-40B4-BE49-F238E27FC236}">
                <a16:creationId xmlns:a16="http://schemas.microsoft.com/office/drawing/2014/main" id="{F65FEC19-4BBD-250B-5F42-A517D6C20791}"/>
              </a:ext>
            </a:extLst>
          </p:cNvPr>
          <p:cNvSpPr txBox="1"/>
          <p:nvPr/>
        </p:nvSpPr>
        <p:spPr>
          <a:xfrm>
            <a:off x="152400" y="2057400"/>
            <a:ext cx="3238500" cy="3693319"/>
          </a:xfrm>
          <a:prstGeom prst="rect">
            <a:avLst/>
          </a:prstGeom>
          <a:noFill/>
        </p:spPr>
        <p:txBody>
          <a:bodyPr wrap="square">
            <a:spAutoFit/>
          </a:bodyPr>
          <a:lstStyle/>
          <a:p>
            <a:pPr algn="r"/>
            <a:r>
              <a:rPr lang="en-US" dirty="0"/>
              <a:t>C</a:t>
            </a:r>
            <a:r>
              <a:rPr lang="en-US" dirty="0">
                <a:latin typeface="+mn-lt"/>
              </a:rPr>
              <a:t>aptured years of data to determine effectiveness of UV to deal  with airborne contagions. </a:t>
            </a:r>
          </a:p>
          <a:p>
            <a:pPr algn="r"/>
            <a:endParaRPr lang="en-US" dirty="0"/>
          </a:p>
          <a:p>
            <a:pPr algn="r"/>
            <a:r>
              <a:rPr lang="en-US" dirty="0">
                <a:latin typeface="+mn-lt"/>
              </a:rPr>
              <a:t>Determined that this was a very effective approach to deal with airborne  contagions. </a:t>
            </a:r>
          </a:p>
          <a:p>
            <a:pPr algn="r"/>
            <a:endParaRPr lang="en-US" dirty="0"/>
          </a:p>
          <a:p>
            <a:pPr algn="r"/>
            <a:r>
              <a:rPr lang="en-US" dirty="0">
                <a:latin typeface="+mn-lt"/>
              </a:rPr>
              <a:t>These systems rolled out through the decades, we  found them in many facilities during the 50s 60s and the 70s. </a:t>
            </a:r>
          </a:p>
          <a:p>
            <a:pPr algn="r"/>
            <a:endParaRPr lang="en-US" dirty="0">
              <a:latin typeface="+mn-lt"/>
            </a:endParaRPr>
          </a:p>
        </p:txBody>
      </p:sp>
    </p:spTree>
    <p:extLst>
      <p:ext uri="{BB962C8B-B14F-4D97-AF65-F5344CB8AC3E}">
        <p14:creationId xmlns:p14="http://schemas.microsoft.com/office/powerpoint/2010/main" val="4583486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2A498-2EBF-145D-3533-B72949E678B7}"/>
              </a:ext>
            </a:extLst>
          </p:cNvPr>
          <p:cNvSpPr>
            <a:spLocks noGrp="1"/>
          </p:cNvSpPr>
          <p:nvPr>
            <p:ph type="title"/>
          </p:nvPr>
        </p:nvSpPr>
        <p:spPr/>
        <p:txBody>
          <a:bodyPr/>
          <a:lstStyle/>
          <a:p>
            <a:r>
              <a:rPr lang="en-US" sz="4000" dirty="0"/>
              <a:t>How to Proceed</a:t>
            </a:r>
            <a:br>
              <a:rPr lang="en-US" sz="4000" dirty="0"/>
            </a:br>
            <a:r>
              <a:rPr lang="en-US" sz="4000" dirty="0"/>
              <a:t>Grass Roots Level Approach</a:t>
            </a:r>
          </a:p>
        </p:txBody>
      </p:sp>
      <p:sp>
        <p:nvSpPr>
          <p:cNvPr id="3" name="Content Placeholder 2">
            <a:extLst>
              <a:ext uri="{FF2B5EF4-FFF2-40B4-BE49-F238E27FC236}">
                <a16:creationId xmlns:a16="http://schemas.microsoft.com/office/drawing/2014/main" id="{FBF70A3E-D11B-6552-0ACB-F5E0561823A5}"/>
              </a:ext>
            </a:extLst>
          </p:cNvPr>
          <p:cNvSpPr>
            <a:spLocks noGrp="1"/>
          </p:cNvSpPr>
          <p:nvPr>
            <p:ph idx="1"/>
          </p:nvPr>
        </p:nvSpPr>
        <p:spPr/>
        <p:txBody>
          <a:bodyPr/>
          <a:lstStyle/>
          <a:p>
            <a:pPr marL="0" indent="0" algn="ctr">
              <a:buNone/>
            </a:pPr>
            <a:r>
              <a:rPr lang="en-US" sz="4000" dirty="0"/>
              <a:t>Fill out and submit the form</a:t>
            </a:r>
          </a:p>
          <a:p>
            <a:pPr marL="0" indent="0" algn="ctr">
              <a:buNone/>
            </a:pPr>
            <a:r>
              <a:rPr lang="en-US" sz="4000" dirty="0"/>
              <a:t>Building Ventilation Performance Levels Disclosure Request</a:t>
            </a:r>
          </a:p>
          <a:p>
            <a:pPr marL="0" indent="0">
              <a:buNone/>
            </a:pPr>
            <a:endParaRPr lang="en-US" sz="2400" dirty="0"/>
          </a:p>
          <a:p>
            <a:pPr marL="0" indent="0" algn="ctr">
              <a:buNone/>
            </a:pPr>
            <a:r>
              <a:rPr lang="en-US" sz="2400" dirty="0">
                <a:hlinkClick r:id="rId2"/>
              </a:rPr>
              <a:t>https://www.cassbeth.com/cleanairbuildings/info-sheet.html</a:t>
            </a:r>
            <a:endParaRPr lang="en-US" sz="2400" dirty="0"/>
          </a:p>
          <a:p>
            <a:pPr marL="0" indent="0" algn="ctr">
              <a:buNone/>
            </a:pPr>
            <a:r>
              <a:rPr lang="en-US" sz="2400" dirty="0"/>
              <a:t>Click on PDF or .docx links</a:t>
            </a:r>
          </a:p>
          <a:p>
            <a:pPr marL="0" indent="0" algn="ctr">
              <a:buNone/>
            </a:pPr>
            <a:endParaRPr lang="en-US" sz="2400" dirty="0"/>
          </a:p>
          <a:p>
            <a:pPr marL="0" indent="0" algn="ctr">
              <a:buNone/>
            </a:pPr>
            <a:r>
              <a:rPr lang="en-US" sz="1800" dirty="0"/>
              <a:t>Print pages 1 - 5 and drop off at clubhouses, work, school, house of worship, restaurants, bars, store customer service desks, etc.</a:t>
            </a:r>
          </a:p>
          <a:p>
            <a:endParaRPr lang="en-US" sz="2400" dirty="0"/>
          </a:p>
        </p:txBody>
      </p:sp>
    </p:spTree>
    <p:extLst>
      <p:ext uri="{BB962C8B-B14F-4D97-AF65-F5344CB8AC3E}">
        <p14:creationId xmlns:p14="http://schemas.microsoft.com/office/powerpoint/2010/main" val="20771589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78BAC-BB07-413D-D31B-3DA70CFE8BED}"/>
              </a:ext>
            </a:extLst>
          </p:cNvPr>
          <p:cNvSpPr>
            <a:spLocks noGrp="1"/>
          </p:cNvSpPr>
          <p:nvPr>
            <p:ph type="title"/>
          </p:nvPr>
        </p:nvSpPr>
        <p:spPr/>
        <p:txBody>
          <a:bodyPr/>
          <a:lstStyle/>
          <a:p>
            <a:r>
              <a:rPr lang="en-US" sz="4000" dirty="0"/>
              <a:t>References</a:t>
            </a:r>
            <a:br>
              <a:rPr lang="en-US" sz="4000" dirty="0"/>
            </a:br>
            <a:r>
              <a:rPr lang="en-US" sz="4000" dirty="0"/>
              <a:t>CDC ACH Guidelines</a:t>
            </a:r>
          </a:p>
        </p:txBody>
      </p:sp>
      <p:sp>
        <p:nvSpPr>
          <p:cNvPr id="3" name="Content Placeholder 2">
            <a:extLst>
              <a:ext uri="{FF2B5EF4-FFF2-40B4-BE49-F238E27FC236}">
                <a16:creationId xmlns:a16="http://schemas.microsoft.com/office/drawing/2014/main" id="{4C3F3C33-8AB5-00F1-128C-50FC6C04B516}"/>
              </a:ext>
            </a:extLst>
          </p:cNvPr>
          <p:cNvSpPr>
            <a:spLocks noGrp="1"/>
          </p:cNvSpPr>
          <p:nvPr>
            <p:ph idx="1"/>
          </p:nvPr>
        </p:nvSpPr>
        <p:spPr/>
        <p:txBody>
          <a:bodyPr/>
          <a:lstStyle/>
          <a:p>
            <a:r>
              <a:rPr lang="en-US" sz="2400" dirty="0"/>
              <a:t>[1] CDC Appendix B. Air Guidelines for Environmental Infection Control in Health-Care Facilities (2003) </a:t>
            </a:r>
            <a:r>
              <a:rPr lang="en-US" sz="2400" dirty="0">
                <a:hlinkClick r:id="rId2"/>
              </a:rPr>
              <a:t>https://www.cdc.gov/infectioncontrol/guidelines/environmental/appendix/air.html</a:t>
            </a:r>
            <a:endParaRPr lang="en-US" sz="2400" dirty="0"/>
          </a:p>
          <a:p>
            <a:r>
              <a:rPr lang="en-US" sz="2400" dirty="0"/>
              <a:t>[1.2] CDC Guidelines for Environmental Infection Control in Health-Care Facilities, July 2019. </a:t>
            </a:r>
            <a:r>
              <a:rPr lang="en-US" sz="2400" dirty="0">
                <a:hlinkClick r:id="rId3"/>
              </a:rPr>
              <a:t>https://www.cdc.gov/infectioncontrol/pdf/guidelines/environmental-guidelines-P.pdf</a:t>
            </a:r>
            <a:endParaRPr lang="en-US" sz="2400" dirty="0"/>
          </a:p>
        </p:txBody>
      </p:sp>
    </p:spTree>
    <p:extLst>
      <p:ext uri="{BB962C8B-B14F-4D97-AF65-F5344CB8AC3E}">
        <p14:creationId xmlns:p14="http://schemas.microsoft.com/office/powerpoint/2010/main" val="2756903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78BAC-BB07-413D-D31B-3DA70CFE8BED}"/>
              </a:ext>
            </a:extLst>
          </p:cNvPr>
          <p:cNvSpPr>
            <a:spLocks noGrp="1"/>
          </p:cNvSpPr>
          <p:nvPr>
            <p:ph type="title"/>
          </p:nvPr>
        </p:nvSpPr>
        <p:spPr/>
        <p:txBody>
          <a:bodyPr/>
          <a:lstStyle/>
          <a:p>
            <a:r>
              <a:rPr lang="en-US" sz="4000" dirty="0"/>
              <a:t>References</a:t>
            </a:r>
            <a:br>
              <a:rPr lang="en-US" sz="4000" dirty="0"/>
            </a:br>
            <a:r>
              <a:rPr lang="en-US" sz="4000" dirty="0"/>
              <a:t>Philadelphia Restaurant Program</a:t>
            </a:r>
          </a:p>
        </p:txBody>
      </p:sp>
      <p:sp>
        <p:nvSpPr>
          <p:cNvPr id="3" name="Content Placeholder 2">
            <a:extLst>
              <a:ext uri="{FF2B5EF4-FFF2-40B4-BE49-F238E27FC236}">
                <a16:creationId xmlns:a16="http://schemas.microsoft.com/office/drawing/2014/main" id="{4C3F3C33-8AB5-00F1-128C-50FC6C04B516}"/>
              </a:ext>
            </a:extLst>
          </p:cNvPr>
          <p:cNvSpPr>
            <a:spLocks noGrp="1"/>
          </p:cNvSpPr>
          <p:nvPr>
            <p:ph idx="1"/>
          </p:nvPr>
        </p:nvSpPr>
        <p:spPr/>
        <p:txBody>
          <a:bodyPr>
            <a:noAutofit/>
          </a:bodyPr>
          <a:lstStyle/>
          <a:p>
            <a:r>
              <a:rPr lang="en-US" sz="2000" dirty="0"/>
              <a:t>[2.1] Enhanced Ventilation Standards for Indoor Dining and Application Form for Increased Dining Capacity, City of Philadelphia, February 14, 2021. webpage </a:t>
            </a:r>
            <a:r>
              <a:rPr lang="en-US" sz="2000" dirty="0">
                <a:hlinkClick r:id="rId2"/>
              </a:rPr>
              <a:t>https://www.phila.gov/media/20210216105327/Enhanced-Ventilation-Standards-for-Indoor-Dining_2_16_21.pdf</a:t>
            </a:r>
            <a:endParaRPr lang="en-US" sz="2000" dirty="0"/>
          </a:p>
          <a:p>
            <a:r>
              <a:rPr lang="en-US" sz="2000" dirty="0"/>
              <a:t>[2.2] Food Establishments That Have Met Enhanced Ventilation Standards to Allow for Increased Indoor Dining Capacity, City of Philadelphia, March 09, 2021. webpage </a:t>
            </a:r>
            <a:r>
              <a:rPr lang="en-US" sz="2000" dirty="0">
                <a:hlinkClick r:id="rId3"/>
              </a:rPr>
              <a:t>https://www.phila.gov/media/20210311122403/50CapacityRestaurants_030921.pdf</a:t>
            </a:r>
            <a:endParaRPr lang="en-US" sz="2000" dirty="0"/>
          </a:p>
          <a:p>
            <a:r>
              <a:rPr lang="en-US" sz="2000" dirty="0"/>
              <a:t>[2.3] EHS Enhanced Ventilation Standards for Indoor Dining, February 16, 2021. webpage </a:t>
            </a:r>
            <a:r>
              <a:rPr lang="en-US" sz="2000" dirty="0">
                <a:hlinkClick r:id="rId4"/>
              </a:rPr>
              <a:t>https://www.youtube.com/watch?v=HlneLDi9r54</a:t>
            </a:r>
            <a:endParaRPr lang="en-US" sz="2000" dirty="0"/>
          </a:p>
          <a:p>
            <a:r>
              <a:rPr lang="en-US" sz="2000" dirty="0"/>
              <a:t>[2.4] EHS TIPS Enhanced Ventilation Standards for Indoor Dining, February 16, 2021. webpage </a:t>
            </a:r>
            <a:r>
              <a:rPr lang="en-US" sz="2000" dirty="0">
                <a:hlinkClick r:id="rId5"/>
              </a:rPr>
              <a:t>https://www.youtube.com/watch?v=58uRfAxh6Cw</a:t>
            </a:r>
            <a:endParaRPr lang="en-US" sz="2000" dirty="0"/>
          </a:p>
          <a:p>
            <a:pPr marL="0" indent="0" algn="ctr">
              <a:buNone/>
            </a:pPr>
            <a:r>
              <a:rPr lang="en-US" sz="2400" dirty="0"/>
              <a:t>Describe how to determine ACH levels in a restaurant using YouTube videos</a:t>
            </a:r>
          </a:p>
          <a:p>
            <a:pPr marL="0" indent="0" algn="ctr">
              <a:buNone/>
            </a:pPr>
            <a:r>
              <a:rPr lang="en-US" sz="2400" dirty="0"/>
              <a:t>Anybody can do this, it doesn't require massive skills</a:t>
            </a:r>
          </a:p>
          <a:p>
            <a:endParaRPr lang="en-US" sz="2000" dirty="0"/>
          </a:p>
        </p:txBody>
      </p:sp>
    </p:spTree>
    <p:extLst>
      <p:ext uri="{BB962C8B-B14F-4D97-AF65-F5344CB8AC3E}">
        <p14:creationId xmlns:p14="http://schemas.microsoft.com/office/powerpoint/2010/main" val="28450704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78BAC-BB07-413D-D31B-3DA70CFE8BED}"/>
              </a:ext>
            </a:extLst>
          </p:cNvPr>
          <p:cNvSpPr>
            <a:spLocks noGrp="1"/>
          </p:cNvSpPr>
          <p:nvPr>
            <p:ph type="title"/>
          </p:nvPr>
        </p:nvSpPr>
        <p:spPr/>
        <p:txBody>
          <a:bodyPr/>
          <a:lstStyle/>
          <a:p>
            <a:r>
              <a:rPr lang="en-US" sz="4000" dirty="0"/>
              <a:t>References </a:t>
            </a:r>
            <a:br>
              <a:rPr lang="en-US" sz="4000" dirty="0"/>
            </a:br>
            <a:r>
              <a:rPr lang="en-US" sz="4000" dirty="0"/>
              <a:t>School Case History</a:t>
            </a:r>
          </a:p>
        </p:txBody>
      </p:sp>
      <p:sp>
        <p:nvSpPr>
          <p:cNvPr id="3" name="Content Placeholder 2">
            <a:extLst>
              <a:ext uri="{FF2B5EF4-FFF2-40B4-BE49-F238E27FC236}">
                <a16:creationId xmlns:a16="http://schemas.microsoft.com/office/drawing/2014/main" id="{4C3F3C33-8AB5-00F1-128C-50FC6C04B516}"/>
              </a:ext>
            </a:extLst>
          </p:cNvPr>
          <p:cNvSpPr>
            <a:spLocks noGrp="1"/>
          </p:cNvSpPr>
          <p:nvPr>
            <p:ph idx="1"/>
          </p:nvPr>
        </p:nvSpPr>
        <p:spPr/>
        <p:txBody>
          <a:bodyPr>
            <a:normAutofit fontScale="92500"/>
          </a:bodyPr>
          <a:lstStyle/>
          <a:p>
            <a:r>
              <a:rPr lang="en-US" sz="2400" dirty="0"/>
              <a:t>[3.1] 8 Classmates, 2 Fully Vaccinated Family Members, Test Positive for COVID in Lower Merion, NBC 10 Philadelphia, April 25, 2021. webpage </a:t>
            </a:r>
            <a:r>
              <a:rPr lang="en-US" sz="2400" dirty="0">
                <a:hlinkClick r:id="rId2"/>
              </a:rPr>
              <a:t>https://www.nbcphiladelphia.com/news/coronavirus/8-classmates-2-fully-vaccinated-family-members-test-positive-for-covid-in-lower-merion/2791754</a:t>
            </a:r>
            <a:endParaRPr lang="en-US" sz="2400" dirty="0"/>
          </a:p>
          <a:p>
            <a:r>
              <a:rPr lang="en-US" sz="2400" dirty="0"/>
              <a:t>[3.2] Lower Merion School District says a ventilation flaw could have fueled a COVID-19 outbreak in second-grade classroom, The Philadelphia Inquirer, April 26, 2021. webpage </a:t>
            </a:r>
            <a:r>
              <a:rPr lang="en-US" sz="2400" dirty="0">
                <a:hlinkClick r:id="rId3"/>
              </a:rPr>
              <a:t>https://www.inquirer.com/education/lower-merion-school-district-penn-valley-covid-outbreak-hvac-20210426.html</a:t>
            </a:r>
            <a:endParaRPr lang="en-US" sz="2400" dirty="0"/>
          </a:p>
          <a:p>
            <a:pPr marL="0" indent="0" algn="just">
              <a:buNone/>
            </a:pPr>
            <a:r>
              <a:rPr lang="en-US" sz="2400" dirty="0"/>
              <a:t>Drexel Faculty Meeting. The Lower Merion School District staff evaluated the classroom HVAC system and found that a part within the ductwork above the ceiling was mostly closed allowing only about 30% of the maximum amount of fresh air into the room where the 2d grade children were infected. The design requirement for the school HVAC system is 375 CFM and the measured rate was 120 CFM for the affected classroom.</a:t>
            </a:r>
          </a:p>
        </p:txBody>
      </p:sp>
    </p:spTree>
    <p:extLst>
      <p:ext uri="{BB962C8B-B14F-4D97-AF65-F5344CB8AC3E}">
        <p14:creationId xmlns:p14="http://schemas.microsoft.com/office/powerpoint/2010/main" val="31720598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78BAC-BB07-413D-D31B-3DA70CFE8BED}"/>
              </a:ext>
            </a:extLst>
          </p:cNvPr>
          <p:cNvSpPr>
            <a:spLocks noGrp="1"/>
          </p:cNvSpPr>
          <p:nvPr>
            <p:ph type="title"/>
          </p:nvPr>
        </p:nvSpPr>
        <p:spPr/>
        <p:txBody>
          <a:bodyPr/>
          <a:lstStyle/>
          <a:p>
            <a:r>
              <a:rPr lang="en-US" sz="4000" dirty="0"/>
              <a:t>References </a:t>
            </a:r>
            <a:br>
              <a:rPr lang="en-US" sz="4000" dirty="0"/>
            </a:br>
            <a:r>
              <a:rPr lang="en-US" sz="4000" dirty="0"/>
              <a:t>Building Codes and Standards</a:t>
            </a:r>
          </a:p>
        </p:txBody>
      </p:sp>
      <p:sp>
        <p:nvSpPr>
          <p:cNvPr id="3" name="Content Placeholder 2">
            <a:extLst>
              <a:ext uri="{FF2B5EF4-FFF2-40B4-BE49-F238E27FC236}">
                <a16:creationId xmlns:a16="http://schemas.microsoft.com/office/drawing/2014/main" id="{4C3F3C33-8AB5-00F1-128C-50FC6C04B516}"/>
              </a:ext>
            </a:extLst>
          </p:cNvPr>
          <p:cNvSpPr>
            <a:spLocks noGrp="1"/>
          </p:cNvSpPr>
          <p:nvPr>
            <p:ph idx="1"/>
          </p:nvPr>
        </p:nvSpPr>
        <p:spPr/>
        <p:txBody>
          <a:bodyPr>
            <a:noAutofit/>
          </a:bodyPr>
          <a:lstStyle/>
          <a:p>
            <a:r>
              <a:rPr lang="en-US" sz="2000" dirty="0"/>
              <a:t>[4.1] International Building Code (IBC), webpage, https://codes.iccsafe.org/content/IBC2018P3/chapter-12-interior-environment#IBC2018P3_Ch12_Sec1202, </a:t>
            </a:r>
            <a:r>
              <a:rPr lang="en-US" sz="2000" dirty="0">
                <a:hlinkClick r:id="rId2"/>
              </a:rPr>
              <a:t>https://codes.iccsafe.org/content/IBC2021P2/index</a:t>
            </a:r>
            <a:endParaRPr lang="en-US" sz="2000" dirty="0"/>
          </a:p>
          <a:p>
            <a:r>
              <a:rPr lang="en-US" sz="2000" dirty="0"/>
              <a:t>[4.2] International Mechanical Code (IMC), webpage </a:t>
            </a:r>
            <a:r>
              <a:rPr lang="en-US" sz="2000" dirty="0">
                <a:hlinkClick r:id="rId3"/>
              </a:rPr>
              <a:t>https://codes.iccsafe.org/content/IMC2015/chapter-4-ventilation</a:t>
            </a:r>
            <a:endParaRPr lang="en-US" sz="2000" dirty="0"/>
          </a:p>
          <a:p>
            <a:r>
              <a:rPr lang="en-US" sz="2000" dirty="0"/>
              <a:t>[4.3] American Society of Heating, Refrigerating and Air-Conditioning Engineers (ASHRAE), webpage </a:t>
            </a:r>
            <a:r>
              <a:rPr lang="en-US" sz="2000" dirty="0">
                <a:hlinkClick r:id="rId4"/>
              </a:rPr>
              <a:t>https://www.ashrae.org</a:t>
            </a:r>
            <a:endParaRPr lang="en-US" sz="2000" dirty="0"/>
          </a:p>
          <a:p>
            <a:endParaRPr lang="en-US" sz="2000" dirty="0"/>
          </a:p>
          <a:p>
            <a:pPr marL="0" indent="0" algn="ctr">
              <a:buNone/>
            </a:pPr>
            <a:r>
              <a:rPr lang="en-US" sz="2400" dirty="0"/>
              <a:t>Its all about comfort levels and reducing costs </a:t>
            </a:r>
          </a:p>
          <a:p>
            <a:pPr marL="0" indent="0" algn="ctr">
              <a:buNone/>
            </a:pPr>
            <a:r>
              <a:rPr lang="en-US" sz="2400" dirty="0"/>
              <a:t>Result is drastically reduced ventilation rates</a:t>
            </a:r>
          </a:p>
          <a:p>
            <a:pPr marL="0" indent="0" algn="ctr">
              <a:buNone/>
            </a:pPr>
            <a:r>
              <a:rPr lang="en-US" sz="2400" dirty="0"/>
              <a:t>Sustainability requirements are further reducing ventilation rates</a:t>
            </a:r>
          </a:p>
          <a:p>
            <a:endParaRPr lang="en-US" sz="2000" dirty="0"/>
          </a:p>
        </p:txBody>
      </p:sp>
    </p:spTree>
    <p:extLst>
      <p:ext uri="{BB962C8B-B14F-4D97-AF65-F5344CB8AC3E}">
        <p14:creationId xmlns:p14="http://schemas.microsoft.com/office/powerpoint/2010/main" val="12944222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78BAC-BB07-413D-D31B-3DA70CFE8BED}"/>
              </a:ext>
            </a:extLst>
          </p:cNvPr>
          <p:cNvSpPr>
            <a:spLocks noGrp="1"/>
          </p:cNvSpPr>
          <p:nvPr>
            <p:ph type="title"/>
          </p:nvPr>
        </p:nvSpPr>
        <p:spPr/>
        <p:txBody>
          <a:bodyPr/>
          <a:lstStyle/>
          <a:p>
            <a:r>
              <a:rPr lang="en-US" sz="4000" dirty="0"/>
              <a:t>References </a:t>
            </a:r>
            <a:br>
              <a:rPr lang="en-US" sz="4000" dirty="0"/>
            </a:br>
            <a:r>
              <a:rPr lang="en-US" sz="4000" dirty="0"/>
              <a:t>Philadelphia Schools Site Surveys</a:t>
            </a:r>
          </a:p>
        </p:txBody>
      </p:sp>
      <p:sp>
        <p:nvSpPr>
          <p:cNvPr id="3" name="Content Placeholder 2">
            <a:extLst>
              <a:ext uri="{FF2B5EF4-FFF2-40B4-BE49-F238E27FC236}">
                <a16:creationId xmlns:a16="http://schemas.microsoft.com/office/drawing/2014/main" id="{4C3F3C33-8AB5-00F1-128C-50FC6C04B516}"/>
              </a:ext>
            </a:extLst>
          </p:cNvPr>
          <p:cNvSpPr>
            <a:spLocks noGrp="1"/>
          </p:cNvSpPr>
          <p:nvPr>
            <p:ph idx="1"/>
          </p:nvPr>
        </p:nvSpPr>
        <p:spPr/>
        <p:txBody>
          <a:bodyPr>
            <a:normAutofit/>
          </a:bodyPr>
          <a:lstStyle/>
          <a:p>
            <a:r>
              <a:rPr lang="en-US" dirty="0"/>
              <a:t>[5] Philadelphia School District, Ventilation and Air Balance Reports, City of Philadelphia. March 22, 2021. webpage </a:t>
            </a:r>
            <a:r>
              <a:rPr lang="en-US" dirty="0">
                <a:hlinkClick r:id="rId2"/>
              </a:rPr>
              <a:t>https://docs.google.com/spreadsheets/d/18Kn2h5zS6ivX27-msM2Pdy10HUUWaUAomAaXJJ2FK7w/edit#gid=999445241</a:t>
            </a:r>
            <a:endParaRPr lang="en-US" dirty="0"/>
          </a:p>
          <a:p>
            <a:pPr marL="0" indent="0" algn="ctr">
              <a:buNone/>
            </a:pPr>
            <a:endParaRPr lang="en-US" dirty="0"/>
          </a:p>
          <a:p>
            <a:pPr marL="0" indent="0" algn="ctr">
              <a:buNone/>
            </a:pPr>
            <a:r>
              <a:rPr lang="en-US" dirty="0"/>
              <a:t>200+ schools</a:t>
            </a:r>
          </a:p>
          <a:p>
            <a:pPr marL="0" indent="0" algn="ctr">
              <a:buNone/>
            </a:pPr>
            <a:r>
              <a:rPr lang="en-US" dirty="0"/>
              <a:t>10,000+ rooms</a:t>
            </a:r>
          </a:p>
          <a:p>
            <a:pPr marL="0" indent="0" algn="ctr">
              <a:buNone/>
            </a:pPr>
            <a:r>
              <a:rPr lang="en-US" dirty="0"/>
              <a:t>This research performed analysis on this data</a:t>
            </a:r>
          </a:p>
          <a:p>
            <a:pPr marL="0" indent="0">
              <a:buNone/>
            </a:pPr>
            <a:endParaRPr lang="en-US" dirty="0"/>
          </a:p>
        </p:txBody>
      </p:sp>
    </p:spTree>
    <p:extLst>
      <p:ext uri="{BB962C8B-B14F-4D97-AF65-F5344CB8AC3E}">
        <p14:creationId xmlns:p14="http://schemas.microsoft.com/office/powerpoint/2010/main" val="9768485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78BAC-BB07-413D-D31B-3DA70CFE8BED}"/>
              </a:ext>
            </a:extLst>
          </p:cNvPr>
          <p:cNvSpPr>
            <a:spLocks noGrp="1"/>
          </p:cNvSpPr>
          <p:nvPr>
            <p:ph type="title"/>
          </p:nvPr>
        </p:nvSpPr>
        <p:spPr/>
        <p:txBody>
          <a:bodyPr/>
          <a:lstStyle/>
          <a:p>
            <a:r>
              <a:rPr lang="en-US" sz="4000" dirty="0"/>
              <a:t>References </a:t>
            </a:r>
            <a:br>
              <a:rPr lang="en-US" sz="4000" dirty="0"/>
            </a:br>
            <a:r>
              <a:rPr lang="en-US" sz="4000" dirty="0"/>
              <a:t>Flu Season Costs</a:t>
            </a:r>
          </a:p>
        </p:txBody>
      </p:sp>
      <p:sp>
        <p:nvSpPr>
          <p:cNvPr id="3" name="Content Placeholder 2">
            <a:extLst>
              <a:ext uri="{FF2B5EF4-FFF2-40B4-BE49-F238E27FC236}">
                <a16:creationId xmlns:a16="http://schemas.microsoft.com/office/drawing/2014/main" id="{4C3F3C33-8AB5-00F1-128C-50FC6C04B516}"/>
              </a:ext>
            </a:extLst>
          </p:cNvPr>
          <p:cNvSpPr>
            <a:spLocks noGrp="1"/>
          </p:cNvSpPr>
          <p:nvPr>
            <p:ph idx="1"/>
          </p:nvPr>
        </p:nvSpPr>
        <p:spPr/>
        <p:txBody>
          <a:bodyPr>
            <a:normAutofit fontScale="92500" lnSpcReduction="20000"/>
          </a:bodyPr>
          <a:lstStyle/>
          <a:p>
            <a:r>
              <a:rPr lang="en-US" sz="2200" dirty="0"/>
              <a:t>[6.1] Flu Season to Cost Business $17B in Lost Productivity, New Jersey Business &amp; Industry Association NJBIA, January17,2019. webpage </a:t>
            </a:r>
            <a:r>
              <a:rPr lang="en-US" sz="2200" dirty="0">
                <a:hlinkClick r:id="rId2"/>
              </a:rPr>
              <a:t>https://njbia.org/flu-season-to-cost-business-17b-in-lost-productivity</a:t>
            </a:r>
            <a:endParaRPr lang="en-US" sz="2200" dirty="0"/>
          </a:p>
          <a:p>
            <a:r>
              <a:rPr lang="en-US" sz="2200" dirty="0"/>
              <a:t>[6.2] Past Seasons Estimated Influenza Disease Burden, Centers for Disease Control and Prevention, October 01, 2020, webpage </a:t>
            </a:r>
            <a:r>
              <a:rPr lang="en-US" sz="2200" dirty="0">
                <a:hlinkClick r:id="rId3"/>
              </a:rPr>
              <a:t>https://www.cdc.gov/flu/about/burden/past-seasons.html</a:t>
            </a:r>
            <a:endParaRPr lang="en-US" sz="2200" dirty="0"/>
          </a:p>
          <a:p>
            <a:r>
              <a:rPr lang="en-US" sz="2200" dirty="0"/>
              <a:t>[6.3] Inpatient Hospital Stays and Emergency Department Visits Involving Influenza, 2006-2016, Agency for Healthcare Research and Quality, October 2019. webpage </a:t>
            </a:r>
            <a:r>
              <a:rPr lang="en-US" sz="2200" dirty="0">
                <a:hlinkClick r:id="rId4"/>
              </a:rPr>
              <a:t>https://www.hcup-us.ahrq.gov/reports/statbriefs/sb253-Influenza-Hospitalizations-ED-Visits-2006-2016.jsp</a:t>
            </a:r>
            <a:endParaRPr lang="en-US" sz="2200" dirty="0"/>
          </a:p>
          <a:p>
            <a:endParaRPr lang="en-US" sz="2200" dirty="0"/>
          </a:p>
          <a:p>
            <a:r>
              <a:rPr lang="en-US" sz="2200" dirty="0"/>
              <a:t>Unfortunately, there will be more people dying from COVID-19 than the Flu.</a:t>
            </a:r>
          </a:p>
          <a:p>
            <a:r>
              <a:rPr lang="en-US" sz="2200" dirty="0"/>
              <a:t>The flu season is a problem along with other airborne contagions.</a:t>
            </a:r>
          </a:p>
          <a:p>
            <a:r>
              <a:rPr lang="en-US" sz="2200" dirty="0"/>
              <a:t>There are all kinds of analysis that identify lost productivity.</a:t>
            </a:r>
          </a:p>
          <a:p>
            <a:r>
              <a:rPr lang="en-US" sz="2200" dirty="0"/>
              <a:t>It's obvious what's really going on, we have to deal with the air quality in our buildings </a:t>
            </a:r>
          </a:p>
          <a:p>
            <a:r>
              <a:rPr lang="en-US" sz="2200" dirty="0"/>
              <a:t>Just like we deal with water quality, electricity, sewage, structure etc.</a:t>
            </a:r>
          </a:p>
          <a:p>
            <a:pPr marL="0" indent="0" algn="ctr">
              <a:buNone/>
            </a:pPr>
            <a:endParaRPr lang="en-US" sz="2400" dirty="0"/>
          </a:p>
          <a:p>
            <a:pPr marL="0" indent="0" algn="ctr">
              <a:buNone/>
            </a:pPr>
            <a:endParaRPr lang="en-US" sz="2400" dirty="0"/>
          </a:p>
        </p:txBody>
      </p:sp>
    </p:spTree>
    <p:extLst>
      <p:ext uri="{BB962C8B-B14F-4D97-AF65-F5344CB8AC3E}">
        <p14:creationId xmlns:p14="http://schemas.microsoft.com/office/powerpoint/2010/main" val="36574004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a:extLst>
              <a:ext uri="{FF2B5EF4-FFF2-40B4-BE49-F238E27FC236}">
                <a16:creationId xmlns:a16="http://schemas.microsoft.com/office/drawing/2014/main" id="{FFBD502F-B7F9-46CA-92EF-365C97A2BB6B}"/>
              </a:ext>
            </a:extLst>
          </p:cNvPr>
          <p:cNvSpPr>
            <a:spLocks noGrp="1"/>
          </p:cNvSpPr>
          <p:nvPr>
            <p:ph type="title"/>
          </p:nvPr>
        </p:nvSpPr>
        <p:spPr/>
        <p:txBody>
          <a:bodyPr/>
          <a:lstStyle/>
          <a:p>
            <a:r>
              <a:rPr lang="en-US" altLang="en-US" dirty="0"/>
              <a:t>Links &amp; Contact</a:t>
            </a:r>
          </a:p>
        </p:txBody>
      </p:sp>
      <p:sp>
        <p:nvSpPr>
          <p:cNvPr id="3" name="Content Placeholder 2">
            <a:extLst>
              <a:ext uri="{FF2B5EF4-FFF2-40B4-BE49-F238E27FC236}">
                <a16:creationId xmlns:a16="http://schemas.microsoft.com/office/drawing/2014/main" id="{C62D1E12-3629-4F5B-8EED-A1C378D24D00}"/>
              </a:ext>
            </a:extLst>
          </p:cNvPr>
          <p:cNvSpPr>
            <a:spLocks noGrp="1"/>
          </p:cNvSpPr>
          <p:nvPr>
            <p:ph idx="1"/>
          </p:nvPr>
        </p:nvSpPr>
        <p:spPr/>
        <p:txBody>
          <a:bodyPr>
            <a:normAutofit lnSpcReduction="10000"/>
          </a:bodyPr>
          <a:lstStyle/>
          <a:p>
            <a:pPr marL="0" indent="0" algn="ctr">
              <a:buNone/>
              <a:defRPr/>
            </a:pPr>
            <a:r>
              <a:rPr lang="en-US" altLang="en-US" sz="2400" u="sng" dirty="0"/>
              <a:t>This Presentation &amp; A</a:t>
            </a:r>
            <a:r>
              <a:rPr lang="en-US" sz="2400" u="sng" dirty="0"/>
              <a:t>ll Research</a:t>
            </a:r>
            <a:endParaRPr lang="en-US" altLang="en-US" sz="2400" u="sng" dirty="0">
              <a:hlinkClick r:id="rId2"/>
            </a:endParaRPr>
          </a:p>
          <a:p>
            <a:pPr>
              <a:defRPr/>
            </a:pPr>
            <a:r>
              <a:rPr lang="en-US" altLang="en-US" sz="2400" dirty="0">
                <a:hlinkClick r:id="rId2"/>
              </a:rPr>
              <a:t>https://www.cassbeth.com/cleanairbuildings/presentations/Ventilation-Education-handouts.pdf</a:t>
            </a:r>
            <a:endParaRPr lang="en-US" altLang="en-US" sz="2400" dirty="0"/>
          </a:p>
          <a:p>
            <a:pPr>
              <a:defRPr/>
            </a:pPr>
            <a:r>
              <a:rPr lang="en-US" sz="2400" dirty="0">
                <a:hlinkClick r:id="rId3"/>
              </a:rPr>
              <a:t>https://www.cassbeth.com/covid-19/index.html</a:t>
            </a:r>
            <a:r>
              <a:rPr lang="en-US" sz="2400" dirty="0"/>
              <a:t> (massive)</a:t>
            </a:r>
          </a:p>
          <a:p>
            <a:pPr marL="0" indent="0" algn="ctr">
              <a:buNone/>
              <a:defRPr/>
            </a:pPr>
            <a:r>
              <a:rPr lang="en-US" sz="2400" u="sng" dirty="0"/>
              <a:t>ACH Assessment Tools</a:t>
            </a:r>
            <a:endParaRPr lang="en-US" sz="2400" u="sng" dirty="0">
              <a:hlinkClick r:id="rId4"/>
            </a:endParaRPr>
          </a:p>
          <a:p>
            <a:pPr>
              <a:defRPr/>
            </a:pPr>
            <a:r>
              <a:rPr lang="en-US" sz="2400" dirty="0">
                <a:hlinkClick r:id="rId5"/>
              </a:rPr>
              <a:t>https://www.cassbeth.com/cleanairbuildings/index.html</a:t>
            </a:r>
            <a:endParaRPr lang="en-US" sz="2400" dirty="0"/>
          </a:p>
          <a:p>
            <a:pPr>
              <a:defRPr/>
            </a:pPr>
            <a:r>
              <a:rPr lang="en-US" sz="2400" dirty="0">
                <a:hlinkClick r:id="rId4"/>
              </a:rPr>
              <a:t>https://www.cassbeth.com/covid-19/faq.html</a:t>
            </a:r>
            <a:endParaRPr lang="en-US" sz="2400" dirty="0"/>
          </a:p>
          <a:p>
            <a:pPr marL="0" indent="0" algn="ctr">
              <a:buNone/>
              <a:defRPr/>
            </a:pPr>
            <a:r>
              <a:rPr lang="en-US" sz="2400" u="sng" dirty="0"/>
              <a:t>Contact</a:t>
            </a:r>
          </a:p>
          <a:p>
            <a:pPr>
              <a:defRPr/>
            </a:pPr>
            <a:r>
              <a:rPr lang="en-US" sz="2400" dirty="0">
                <a:hlinkClick r:id="rId6"/>
              </a:rPr>
              <a:t>walt@cassbeth.com</a:t>
            </a:r>
            <a:endParaRPr lang="en-US" sz="2400" dirty="0"/>
          </a:p>
          <a:p>
            <a:pPr>
              <a:defRPr/>
            </a:pPr>
            <a:r>
              <a:rPr lang="en-US" sz="2400" dirty="0">
                <a:hlinkClick r:id="rId7"/>
              </a:rPr>
              <a:t>walter.sobkiw@drexel.edu</a:t>
            </a:r>
            <a:endParaRPr lang="en-US" sz="2400" dirty="0"/>
          </a:p>
          <a:p>
            <a:pPr>
              <a:defRPr/>
            </a:pPr>
            <a:endParaRPr lang="en-US" sz="2400" dirty="0"/>
          </a:p>
          <a:p>
            <a:pPr>
              <a:defRPr/>
            </a:pPr>
            <a:endParaRPr lang="en-US" sz="2400" dirty="0"/>
          </a:p>
          <a:p>
            <a:pPr>
              <a:defRPr/>
            </a:pPr>
            <a:endParaRPr lang="en-US" sz="2400" dirty="0"/>
          </a:p>
          <a:p>
            <a:pPr>
              <a:defRPr/>
            </a:pPr>
            <a:endParaRPr lang="en-US" sz="2400" dirty="0"/>
          </a:p>
        </p:txBody>
      </p:sp>
      <p:pic>
        <p:nvPicPr>
          <p:cNvPr id="77831" name="Picture 2" descr="A picture containing text, water, outdoor, shore&#10;&#10;Description automatically generated">
            <a:extLst>
              <a:ext uri="{FF2B5EF4-FFF2-40B4-BE49-F238E27FC236}">
                <a16:creationId xmlns:a16="http://schemas.microsoft.com/office/drawing/2014/main" id="{A250DE05-BDEB-47D0-841C-208EE62EE41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82000" y="3505200"/>
            <a:ext cx="1606218" cy="2426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D93ADC0B-2802-D620-CDED-6636A8F3AEBD}"/>
              </a:ext>
            </a:extLst>
          </p:cNvPr>
          <p:cNvSpPr txBox="1"/>
          <p:nvPr/>
        </p:nvSpPr>
        <p:spPr>
          <a:xfrm>
            <a:off x="8562975" y="6010275"/>
            <a:ext cx="1248740"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700+ pages</a:t>
            </a:r>
          </a:p>
        </p:txBody>
      </p:sp>
    </p:spTree>
    <p:extLst>
      <p:ext uri="{BB962C8B-B14F-4D97-AF65-F5344CB8AC3E}">
        <p14:creationId xmlns:p14="http://schemas.microsoft.com/office/powerpoint/2010/main" val="33541298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81C77-44EA-BAB5-29B3-EBA8F114858A}"/>
              </a:ext>
            </a:extLst>
          </p:cNvPr>
          <p:cNvSpPr>
            <a:spLocks noGrp="1"/>
          </p:cNvSpPr>
          <p:nvPr>
            <p:ph type="title"/>
          </p:nvPr>
        </p:nvSpPr>
        <p:spPr/>
        <p:txBody>
          <a:bodyPr/>
          <a:lstStyle/>
          <a:p>
            <a:r>
              <a:rPr lang="en-US" dirty="0"/>
              <a:t>The Big Picture</a:t>
            </a:r>
          </a:p>
        </p:txBody>
      </p:sp>
      <p:sp>
        <p:nvSpPr>
          <p:cNvPr id="3" name="Content Placeholder 2">
            <a:extLst>
              <a:ext uri="{FF2B5EF4-FFF2-40B4-BE49-F238E27FC236}">
                <a16:creationId xmlns:a16="http://schemas.microsoft.com/office/drawing/2014/main" id="{B1500A11-1A13-7501-0B7F-7095CD363AEF}"/>
              </a:ext>
            </a:extLst>
          </p:cNvPr>
          <p:cNvSpPr>
            <a:spLocks noGrp="1"/>
          </p:cNvSpPr>
          <p:nvPr>
            <p:ph idx="1"/>
          </p:nvPr>
        </p:nvSpPr>
        <p:spPr/>
        <p:txBody>
          <a:bodyPr>
            <a:normAutofit/>
          </a:bodyPr>
          <a:lstStyle/>
          <a:p>
            <a:pPr marL="0" indent="0">
              <a:buNone/>
            </a:pPr>
            <a:r>
              <a:rPr lang="en-US" sz="3600" dirty="0"/>
              <a:t>This is an effort to enable a Grass Roots movement to get buildings to </a:t>
            </a:r>
            <a:r>
              <a:rPr lang="en-US" sz="3600" u="sng" dirty="0"/>
              <a:t>Disclose their Ventilation Rates as ACH </a:t>
            </a:r>
            <a:r>
              <a:rPr lang="en-US" sz="3600" dirty="0"/>
              <a:t>(air changes per hour) for:</a:t>
            </a:r>
          </a:p>
          <a:p>
            <a:pPr marL="0" indent="0">
              <a:buNone/>
            </a:pPr>
            <a:endParaRPr lang="en-US" sz="3600" dirty="0"/>
          </a:p>
          <a:p>
            <a:pPr marL="1200150" lvl="1" indent="-742950">
              <a:buFont typeface="+mj-lt"/>
              <a:buAutoNum type="arabicPeriod"/>
            </a:pPr>
            <a:r>
              <a:rPr lang="en-US" sz="3600" dirty="0"/>
              <a:t>Each room and the</a:t>
            </a:r>
          </a:p>
          <a:p>
            <a:pPr marL="1200150" lvl="1" indent="-742950">
              <a:buFont typeface="+mj-lt"/>
              <a:buAutoNum type="arabicPeriod"/>
            </a:pPr>
            <a:r>
              <a:rPr lang="en-US" sz="3600" dirty="0"/>
              <a:t>Building as a whole</a:t>
            </a:r>
          </a:p>
          <a:p>
            <a:pPr marL="1200150" lvl="1" indent="-742950">
              <a:buFont typeface="+mj-lt"/>
              <a:buAutoNum type="arabicPeriod"/>
            </a:pPr>
            <a:r>
              <a:rPr lang="en-US" sz="3600" dirty="0"/>
              <a:t>Everywhere</a:t>
            </a:r>
          </a:p>
        </p:txBody>
      </p:sp>
    </p:spTree>
    <p:extLst>
      <p:ext uri="{BB962C8B-B14F-4D97-AF65-F5344CB8AC3E}">
        <p14:creationId xmlns:p14="http://schemas.microsoft.com/office/powerpoint/2010/main" val="140686300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BEF35-61B7-B0A7-8369-B5A4EC20DF67}"/>
              </a:ext>
            </a:extLst>
          </p:cNvPr>
          <p:cNvSpPr>
            <a:spLocks noGrp="1"/>
          </p:cNvSpPr>
          <p:nvPr>
            <p:ph type="title"/>
          </p:nvPr>
        </p:nvSpPr>
        <p:spPr/>
        <p:txBody>
          <a:bodyPr/>
          <a:lstStyle/>
          <a:p>
            <a:r>
              <a:rPr lang="en-US" dirty="0"/>
              <a:t>Closing</a:t>
            </a:r>
          </a:p>
        </p:txBody>
      </p:sp>
      <p:sp>
        <p:nvSpPr>
          <p:cNvPr id="3" name="Content Placeholder 2">
            <a:extLst>
              <a:ext uri="{FF2B5EF4-FFF2-40B4-BE49-F238E27FC236}">
                <a16:creationId xmlns:a16="http://schemas.microsoft.com/office/drawing/2014/main" id="{62216719-15C9-AD56-7EC2-C1C57BFB1DCC}"/>
              </a:ext>
            </a:extLst>
          </p:cNvPr>
          <p:cNvSpPr>
            <a:spLocks noGrp="1"/>
          </p:cNvSpPr>
          <p:nvPr>
            <p:ph idx="1"/>
          </p:nvPr>
        </p:nvSpPr>
        <p:spPr/>
        <p:txBody>
          <a:bodyPr/>
          <a:lstStyle/>
          <a:p>
            <a:r>
              <a:rPr lang="en-US" dirty="0"/>
              <a:t>Thank you for attending and listening I hope you have a better understanding of ventilation going forward </a:t>
            </a:r>
          </a:p>
          <a:p>
            <a:r>
              <a:rPr lang="en-US" dirty="0"/>
              <a:t>Please keep in mind that when this comes up in conversation try to inform people what ventilation really means, it has to do with</a:t>
            </a:r>
          </a:p>
          <a:p>
            <a:pPr lvl="1">
              <a:buFont typeface="Wingdings" panose="05000000000000000000" pitchFamily="2" charset="2"/>
              <a:buChar char="ü"/>
            </a:pPr>
            <a:r>
              <a:rPr lang="en-US" dirty="0"/>
              <a:t>The Air Changes per Hour (ACH) inside of a facility </a:t>
            </a:r>
          </a:p>
          <a:p>
            <a:pPr lvl="1">
              <a:buFont typeface="Wingdings" panose="05000000000000000000" pitchFamily="2" charset="2"/>
              <a:buChar char="ü"/>
            </a:pPr>
            <a:r>
              <a:rPr lang="en-US" dirty="0"/>
              <a:t>How well our facilities are maintained </a:t>
            </a:r>
          </a:p>
          <a:p>
            <a:pPr lvl="1">
              <a:buFont typeface="Wingdings" panose="05000000000000000000" pitchFamily="2" charset="2"/>
              <a:buChar char="ü"/>
            </a:pPr>
            <a:r>
              <a:rPr lang="en-US" dirty="0"/>
              <a:t>If system is ON or OFF when we are in a public room setting</a:t>
            </a:r>
          </a:p>
          <a:p>
            <a:pPr lvl="1">
              <a:buFont typeface="Wingdings" panose="05000000000000000000" pitchFamily="2" charset="2"/>
              <a:buChar char="ü"/>
            </a:pPr>
            <a:r>
              <a:rPr lang="en-US" dirty="0"/>
              <a:t>Disclosure because we have taken ventilation systems for granted</a:t>
            </a:r>
          </a:p>
          <a:p>
            <a:pPr lvl="1">
              <a:buFont typeface="Wingdings" panose="05000000000000000000" pitchFamily="2" charset="2"/>
              <a:buChar char="ü"/>
            </a:pPr>
            <a:r>
              <a:rPr lang="en-US" dirty="0"/>
              <a:t>Trust but verify or never trust, just verify period</a:t>
            </a:r>
          </a:p>
          <a:p>
            <a:r>
              <a:rPr lang="en-US" dirty="0"/>
              <a:t>Consider the grass roots movement approach</a:t>
            </a:r>
          </a:p>
        </p:txBody>
      </p:sp>
    </p:spTree>
    <p:extLst>
      <p:ext uri="{BB962C8B-B14F-4D97-AF65-F5344CB8AC3E}">
        <p14:creationId xmlns:p14="http://schemas.microsoft.com/office/powerpoint/2010/main" val="660555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3E166-E82E-4BE6-8AFF-14FB931F7E56}"/>
              </a:ext>
            </a:extLst>
          </p:cNvPr>
          <p:cNvSpPr>
            <a:spLocks noGrp="1"/>
          </p:cNvSpPr>
          <p:nvPr>
            <p:ph type="title"/>
          </p:nvPr>
        </p:nvSpPr>
        <p:spPr/>
        <p:txBody>
          <a:bodyPr/>
          <a:lstStyle/>
          <a:p>
            <a:r>
              <a:rPr lang="en-US" sz="3600" dirty="0"/>
              <a:t>Why is Ventilation Suddenly a Problem</a:t>
            </a:r>
          </a:p>
        </p:txBody>
      </p:sp>
      <p:sp>
        <p:nvSpPr>
          <p:cNvPr id="3" name="Content Placeholder 2">
            <a:extLst>
              <a:ext uri="{FF2B5EF4-FFF2-40B4-BE49-F238E27FC236}">
                <a16:creationId xmlns:a16="http://schemas.microsoft.com/office/drawing/2014/main" id="{3BCC5FAA-2DB6-4A9D-BB40-04E1FD2B7BA2}"/>
              </a:ext>
            </a:extLst>
          </p:cNvPr>
          <p:cNvSpPr>
            <a:spLocks noGrp="1"/>
          </p:cNvSpPr>
          <p:nvPr>
            <p:ph idx="1"/>
          </p:nvPr>
        </p:nvSpPr>
        <p:spPr/>
        <p:txBody>
          <a:bodyPr>
            <a:noAutofit/>
          </a:bodyPr>
          <a:lstStyle/>
          <a:p>
            <a:pPr marL="0" indent="0" algn="ctr">
              <a:buNone/>
            </a:pPr>
            <a:r>
              <a:rPr lang="en-US" sz="2400" dirty="0"/>
              <a:t>We all grew up in a time when there was a great amount of health, and that health is attributed to modern technologies like forced air heating and cooling systems and the previous century UV systems</a:t>
            </a:r>
          </a:p>
          <a:p>
            <a:pPr marL="0" indent="0" algn="ctr">
              <a:buNone/>
            </a:pPr>
            <a:endParaRPr lang="en-US" sz="2400" dirty="0"/>
          </a:p>
          <a:p>
            <a:r>
              <a:rPr lang="en-US" sz="2400" dirty="0"/>
              <a:t>COVID-19 is endemic, it is like tuberculosis, measles, and other airborne contagions from the previous century</a:t>
            </a:r>
          </a:p>
          <a:p>
            <a:r>
              <a:rPr lang="en-US" sz="2400" dirty="0"/>
              <a:t>It has been a leading cause of death for 2 years</a:t>
            </a:r>
          </a:p>
          <a:p>
            <a:r>
              <a:rPr lang="en-US" sz="2400" dirty="0"/>
              <a:t>To eventually eliminate tuberculosis and other airborne contagions, it took vaccines and modern forced air heat and cooling systems</a:t>
            </a:r>
          </a:p>
          <a:p>
            <a:r>
              <a:rPr lang="en-US" sz="2400" dirty="0"/>
              <a:t>Our building ventilation systems have been ignored during the time of great health when our parents and grandparents understood building ventilation</a:t>
            </a:r>
          </a:p>
        </p:txBody>
      </p:sp>
    </p:spTree>
    <p:extLst>
      <p:ext uri="{BB962C8B-B14F-4D97-AF65-F5344CB8AC3E}">
        <p14:creationId xmlns:p14="http://schemas.microsoft.com/office/powerpoint/2010/main" val="1071216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12176-0643-4C15-95F1-0AA95C6FC33C}"/>
              </a:ext>
            </a:extLst>
          </p:cNvPr>
          <p:cNvSpPr>
            <a:spLocks noGrp="1"/>
          </p:cNvSpPr>
          <p:nvPr>
            <p:ph type="title"/>
          </p:nvPr>
        </p:nvSpPr>
        <p:spPr/>
        <p:txBody>
          <a:bodyPr/>
          <a:lstStyle/>
          <a:p>
            <a:r>
              <a:rPr lang="en-US" sz="4000" dirty="0"/>
              <a:t>Professor Edward A. </a:t>
            </a:r>
            <a:r>
              <a:rPr lang="en-US" sz="4000" dirty="0" err="1"/>
              <a:t>Nardell</a:t>
            </a:r>
            <a:br>
              <a:rPr lang="en-US" sz="4000" dirty="0"/>
            </a:br>
            <a:r>
              <a:rPr lang="en-US" sz="4000" dirty="0"/>
              <a:t>Harvard Medical School</a:t>
            </a:r>
          </a:p>
        </p:txBody>
      </p:sp>
      <p:sp>
        <p:nvSpPr>
          <p:cNvPr id="3" name="Content Placeholder 2">
            <a:extLst>
              <a:ext uri="{FF2B5EF4-FFF2-40B4-BE49-F238E27FC236}">
                <a16:creationId xmlns:a16="http://schemas.microsoft.com/office/drawing/2014/main" id="{A30778BD-808E-4ECA-8251-669D6045B7D5}"/>
              </a:ext>
            </a:extLst>
          </p:cNvPr>
          <p:cNvSpPr>
            <a:spLocks noGrp="1"/>
          </p:cNvSpPr>
          <p:nvPr>
            <p:ph idx="1"/>
          </p:nvPr>
        </p:nvSpPr>
        <p:spPr/>
        <p:txBody>
          <a:bodyPr>
            <a:normAutofit lnSpcReduction="10000"/>
          </a:bodyPr>
          <a:lstStyle/>
          <a:p>
            <a:pPr marL="0" indent="0" algn="ctr">
              <a:buNone/>
            </a:pPr>
            <a:r>
              <a:rPr lang="en-US" sz="2400" dirty="0"/>
              <a:t>From Time Magazine February 1, 2022: If We're Going to Live With COVID-19, It's Time to Clean Our Indoor Air Properly, Edward A. </a:t>
            </a:r>
            <a:r>
              <a:rPr lang="en-US" sz="2400" dirty="0" err="1"/>
              <a:t>Nardell</a:t>
            </a:r>
            <a:r>
              <a:rPr lang="en-US" sz="2400" dirty="0"/>
              <a:t> is Professor of Global Health and Social Medicine, Harvard Medical School.</a:t>
            </a:r>
          </a:p>
          <a:p>
            <a:endParaRPr lang="en-US" sz="2400" dirty="0"/>
          </a:p>
          <a:p>
            <a:r>
              <a:rPr lang="en-US" sz="2400" dirty="0"/>
              <a:t>COVID-variants may be with us for years to come, and this will certainly not be the last respiratory virus pandemic. We have long suffered from annual contagious respiratory infections, but exceptionally low rates of influenza and common colds during COVID-precautions have demonstrated that not all of this suffering need happen. So, we need to think clearly and scientifically about how better we can reduce the spread of viruses indoors especially when and where masks will no longer be in common use.</a:t>
            </a:r>
          </a:p>
          <a:p>
            <a:r>
              <a:rPr lang="en-US" sz="2400" dirty="0"/>
              <a:t>Are there effective engineering controls that can help make indoor environments truly safer?</a:t>
            </a:r>
          </a:p>
        </p:txBody>
      </p:sp>
    </p:spTree>
    <p:extLst>
      <p:ext uri="{BB962C8B-B14F-4D97-AF65-F5344CB8AC3E}">
        <p14:creationId xmlns:p14="http://schemas.microsoft.com/office/powerpoint/2010/main" val="1265300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26ACA-2497-4F16-A655-A46475645A4C}"/>
              </a:ext>
            </a:extLst>
          </p:cNvPr>
          <p:cNvSpPr>
            <a:spLocks noGrp="1"/>
          </p:cNvSpPr>
          <p:nvPr>
            <p:ph type="title"/>
          </p:nvPr>
        </p:nvSpPr>
        <p:spPr/>
        <p:txBody>
          <a:bodyPr/>
          <a:lstStyle/>
          <a:p>
            <a:r>
              <a:rPr lang="en-US" sz="3600" dirty="0"/>
              <a:t>A Paradigm Shift to </a:t>
            </a:r>
            <a:br>
              <a:rPr lang="en-US" sz="3600" dirty="0"/>
            </a:br>
            <a:r>
              <a:rPr lang="en-US" sz="3600" dirty="0"/>
              <a:t>Combat Indoor Respiratory Infection</a:t>
            </a:r>
          </a:p>
        </p:txBody>
      </p:sp>
      <p:sp>
        <p:nvSpPr>
          <p:cNvPr id="3" name="Content Placeholder 2">
            <a:extLst>
              <a:ext uri="{FF2B5EF4-FFF2-40B4-BE49-F238E27FC236}">
                <a16:creationId xmlns:a16="http://schemas.microsoft.com/office/drawing/2014/main" id="{0CC30575-6A63-49F6-8D48-266A465324C3}"/>
              </a:ext>
            </a:extLst>
          </p:cNvPr>
          <p:cNvSpPr>
            <a:spLocks noGrp="1"/>
          </p:cNvSpPr>
          <p:nvPr>
            <p:ph idx="1"/>
          </p:nvPr>
        </p:nvSpPr>
        <p:spPr/>
        <p:txBody>
          <a:bodyPr>
            <a:normAutofit/>
          </a:bodyPr>
          <a:lstStyle/>
          <a:p>
            <a:pPr marL="0" indent="0" algn="ctr">
              <a:buNone/>
            </a:pPr>
            <a:r>
              <a:rPr lang="en-US" dirty="0"/>
              <a:t>In May of 2021, 39 scientists published "A Paradigm Shift to Combat Indoor Respiratory Infection" </a:t>
            </a:r>
          </a:p>
          <a:p>
            <a:pPr marL="0" indent="0">
              <a:buNone/>
            </a:pPr>
            <a:r>
              <a:rPr lang="en-US" dirty="0"/>
              <a:t>There is great disparity in the way we think about and address different sources of environmental infection. Governments have for decades promulgated a large amount of legislation and invested heavily in food safety, sanitation, and drinking water for public health purposes. By contrast, airborne pathogens and respiratory infections, whether seasonal influenza or COVID-19, are addressed weakly, if at all, in terms of regulations, standards, and building design and operation, pertaining to the air we breathe.</a:t>
            </a:r>
          </a:p>
        </p:txBody>
      </p:sp>
    </p:spTree>
    <p:extLst>
      <p:ext uri="{BB962C8B-B14F-4D97-AF65-F5344CB8AC3E}">
        <p14:creationId xmlns:p14="http://schemas.microsoft.com/office/powerpoint/2010/main" val="3874575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7A35E-DBCB-4AC6-901D-A530A643D9E6}"/>
              </a:ext>
            </a:extLst>
          </p:cNvPr>
          <p:cNvSpPr>
            <a:spLocks noGrp="1"/>
          </p:cNvSpPr>
          <p:nvPr>
            <p:ph type="title"/>
          </p:nvPr>
        </p:nvSpPr>
        <p:spPr/>
        <p:txBody>
          <a:bodyPr/>
          <a:lstStyle/>
          <a:p>
            <a:r>
              <a:rPr lang="en-US" dirty="0"/>
              <a:t>Ventilation</a:t>
            </a:r>
          </a:p>
        </p:txBody>
      </p:sp>
      <p:sp>
        <p:nvSpPr>
          <p:cNvPr id="3" name="Content Placeholder 2">
            <a:extLst>
              <a:ext uri="{FF2B5EF4-FFF2-40B4-BE49-F238E27FC236}">
                <a16:creationId xmlns:a16="http://schemas.microsoft.com/office/drawing/2014/main" id="{5DF05ADA-538C-465E-8586-27C8CF8AF47C}"/>
              </a:ext>
            </a:extLst>
          </p:cNvPr>
          <p:cNvSpPr>
            <a:spLocks noGrp="1"/>
          </p:cNvSpPr>
          <p:nvPr>
            <p:ph idx="1"/>
          </p:nvPr>
        </p:nvSpPr>
        <p:spPr/>
        <p:txBody>
          <a:bodyPr>
            <a:normAutofit lnSpcReduction="10000"/>
          </a:bodyPr>
          <a:lstStyle/>
          <a:p>
            <a:r>
              <a:rPr lang="en-US" sz="4000" dirty="0"/>
              <a:t>Ventilation what is it?</a:t>
            </a:r>
          </a:p>
          <a:p>
            <a:endParaRPr lang="en-US" sz="4000" dirty="0"/>
          </a:p>
          <a:p>
            <a:r>
              <a:rPr lang="en-US" sz="4000" dirty="0"/>
              <a:t>We hear that we need ventilation in small indoor spaces, But why?</a:t>
            </a:r>
          </a:p>
          <a:p>
            <a:endParaRPr lang="en-US" sz="4000" dirty="0"/>
          </a:p>
          <a:p>
            <a:r>
              <a:rPr lang="en-US" sz="4000" dirty="0"/>
              <a:t>We hear we need to increase ventilation but what does that mean?</a:t>
            </a:r>
          </a:p>
        </p:txBody>
      </p:sp>
    </p:spTree>
    <p:extLst>
      <p:ext uri="{BB962C8B-B14F-4D97-AF65-F5344CB8AC3E}">
        <p14:creationId xmlns:p14="http://schemas.microsoft.com/office/powerpoint/2010/main" val="228159530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F70F4A4189FC644B9801465301A9A77" ma:contentTypeVersion="15" ma:contentTypeDescription="Create a new document." ma:contentTypeScope="" ma:versionID="8843f4df52061f04a7421a7e5a9ed05a">
  <xsd:schema xmlns:xsd="http://www.w3.org/2001/XMLSchema" xmlns:xs="http://www.w3.org/2001/XMLSchema" xmlns:p="http://schemas.microsoft.com/office/2006/metadata/properties" xmlns:ns3="c354b404-14cd-471b-a3f9-0746ad88ec80" xmlns:ns4="ec09ef2c-84c1-4260-9aca-049cd1709a1c" targetNamespace="http://schemas.microsoft.com/office/2006/metadata/properties" ma:root="true" ma:fieldsID="2d32293013c8cdb3648ba2b41513d5a1" ns3:_="" ns4:_="">
    <xsd:import namespace="c354b404-14cd-471b-a3f9-0746ad88ec80"/>
    <xsd:import namespace="ec09ef2c-84c1-4260-9aca-049cd1709a1c"/>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54b404-14cd-471b-a3f9-0746ad88ec8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c09ef2c-84c1-4260-9aca-049cd1709a1c"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CD32D7A-6F2A-46E1-9E6A-5326C2BF5F8D}">
  <ds:schemaRefs>
    <ds:schemaRef ds:uri="http://schemas.microsoft.com/sharepoint/v3/contenttype/forms"/>
  </ds:schemaRefs>
</ds:datastoreItem>
</file>

<file path=customXml/itemProps2.xml><?xml version="1.0" encoding="utf-8"?>
<ds:datastoreItem xmlns:ds="http://schemas.openxmlformats.org/officeDocument/2006/customXml" ds:itemID="{EEE1ED7C-8D03-473A-A706-F7C7848136AD}">
  <ds:schemaRefs>
    <ds:schemaRef ds:uri="http://schemas.openxmlformats.org/package/2006/metadata/core-properties"/>
    <ds:schemaRef ds:uri="http://purl.org/dc/dcmitype/"/>
    <ds:schemaRef ds:uri="http://schemas.microsoft.com/office/infopath/2007/PartnerControls"/>
    <ds:schemaRef ds:uri="c354b404-14cd-471b-a3f9-0746ad88ec80"/>
    <ds:schemaRef ds:uri="http://purl.org/dc/elements/1.1/"/>
    <ds:schemaRef ds:uri="http://schemas.microsoft.com/office/2006/metadata/properties"/>
    <ds:schemaRef ds:uri="http://schemas.microsoft.com/office/2006/documentManagement/types"/>
    <ds:schemaRef ds:uri="http://purl.org/dc/terms/"/>
    <ds:schemaRef ds:uri="ec09ef2c-84c1-4260-9aca-049cd1709a1c"/>
    <ds:schemaRef ds:uri="http://www.w3.org/XML/1998/namespace"/>
  </ds:schemaRefs>
</ds:datastoreItem>
</file>

<file path=customXml/itemProps3.xml><?xml version="1.0" encoding="utf-8"?>
<ds:datastoreItem xmlns:ds="http://schemas.openxmlformats.org/officeDocument/2006/customXml" ds:itemID="{6AA5D585-C3DD-45AB-8E63-BFF4CB4AFD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54b404-14cd-471b-a3f9-0746ad88ec80"/>
    <ds:schemaRef ds:uri="ec09ef2c-84c1-4260-9aca-049cd1709a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6618</TotalTime>
  <Words>5026</Words>
  <Application>Microsoft Office PowerPoint</Application>
  <PresentationFormat>Widescreen</PresentationFormat>
  <Paragraphs>926</Paragraphs>
  <Slides>59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59</vt:i4>
      </vt:variant>
    </vt:vector>
  </HeadingPairs>
  <TitlesOfParts>
    <vt:vector size="65" baseType="lpstr">
      <vt:lpstr>Arial</vt:lpstr>
      <vt:lpstr>Brush Script MT</vt:lpstr>
      <vt:lpstr>Calibri</vt:lpstr>
      <vt:lpstr>Times New Roman</vt:lpstr>
      <vt:lpstr>Wingdings</vt:lpstr>
      <vt:lpstr>Office Theme</vt:lpstr>
      <vt:lpstr>PowerPoint Presentation</vt:lpstr>
      <vt:lpstr>Peru</vt:lpstr>
      <vt:lpstr>Introductions</vt:lpstr>
      <vt:lpstr>Introductions</vt:lpstr>
      <vt:lpstr>Our Parents and Grandparents </vt:lpstr>
      <vt:lpstr>Why is Ventilation Suddenly a Problem</vt:lpstr>
      <vt:lpstr>Professor Edward A. Nardell Harvard Medical School</vt:lpstr>
      <vt:lpstr>A Paradigm Shift to  Combat Indoor Respiratory Infection</vt:lpstr>
      <vt:lpstr>Ventilation</vt:lpstr>
      <vt:lpstr>Ventilation what is it?</vt:lpstr>
      <vt:lpstr>Ventilation what is it?</vt:lpstr>
      <vt:lpstr>Scenarios Analyzed Key Research Findings</vt:lpstr>
      <vt:lpstr>What should be the ACH Level?</vt:lpstr>
      <vt:lpstr>Mental Models to Understand ACH </vt:lpstr>
      <vt:lpstr>ACH Various Analysis Perspectives</vt:lpstr>
      <vt:lpstr>Where do ACH standards  and guidelines come from?</vt:lpstr>
      <vt:lpstr>ACH Standards &amp; Guidelines</vt:lpstr>
      <vt:lpstr>ACH Standards &amp; Guidelines</vt:lpstr>
      <vt:lpstr>What have facility managers done?</vt:lpstr>
      <vt:lpstr>Facility Types Research Findings</vt:lpstr>
      <vt:lpstr>Ventilation Approaches Research Findings</vt:lpstr>
      <vt:lpstr>Home Ventilation Actions &amp; Costs</vt:lpstr>
      <vt:lpstr>Public Buildings Ventilation  Actions &amp; Costs</vt:lpstr>
      <vt:lpstr>Commercial Building Challenges</vt:lpstr>
      <vt:lpstr>What Can Be Done Operations</vt:lpstr>
      <vt:lpstr>What Can Be Done Maintenance</vt:lpstr>
      <vt:lpstr>What Can Be Done Disclosure</vt:lpstr>
      <vt:lpstr>Tools to Measure ACH Levels</vt:lpstr>
      <vt:lpstr>Measured ACH Level House Pre COVID-19</vt:lpstr>
      <vt:lpstr>Measured ACH Level House</vt:lpstr>
      <vt:lpstr>Measured ACH Level House – in the past</vt:lpstr>
      <vt:lpstr>Measured ACH Level House</vt:lpstr>
      <vt:lpstr>Measured ACH Level House</vt:lpstr>
      <vt:lpstr>How was this done</vt:lpstr>
      <vt:lpstr>Clean Air Buildings Database</vt:lpstr>
      <vt:lpstr>Any Facility  Suggested Short Term Action Plan</vt:lpstr>
      <vt:lpstr>HVAC Inspection Certificate</vt:lpstr>
      <vt:lpstr>Room Certificate Key Elements</vt:lpstr>
      <vt:lpstr>Building Certificate Key Elements</vt:lpstr>
      <vt:lpstr>Any Facility  Suggested Long Term Action Plan</vt:lpstr>
      <vt:lpstr>Any Facility  Suggested Long Term Action Plan</vt:lpstr>
      <vt:lpstr>Ceiling Level UV-C Examples</vt:lpstr>
      <vt:lpstr>FAR UV-222 Examples Surface Cleaning NOT Required!</vt:lpstr>
      <vt:lpstr>Ceiling Level UV-C and FAR UV-222  Characteristics eACH = 24</vt:lpstr>
      <vt:lpstr>Closing Comments</vt:lpstr>
      <vt:lpstr>ACH Impact on Lives Saved </vt:lpstr>
      <vt:lpstr>Closing Comments</vt:lpstr>
      <vt:lpstr>Closing Comments</vt:lpstr>
      <vt:lpstr>Facility Types</vt:lpstr>
      <vt:lpstr>How to Proceed Grass Roots Level Approach</vt:lpstr>
      <vt:lpstr>References CDC ACH Guidelines</vt:lpstr>
      <vt:lpstr>References Philadelphia Restaurant Program</vt:lpstr>
      <vt:lpstr>References  School Case History</vt:lpstr>
      <vt:lpstr>References  Building Codes and Standards</vt:lpstr>
      <vt:lpstr>References  Philadelphia Schools Site Surveys</vt:lpstr>
      <vt:lpstr>References  Flu Season Costs</vt:lpstr>
      <vt:lpstr>Links &amp; Contact</vt:lpstr>
      <vt:lpstr>The Big Picture</vt:lpstr>
      <vt:lpstr>Closing</vt:lpstr>
    </vt:vector>
  </TitlesOfParts>
  <Company>CassBeth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walt sobkiw</dc:creator>
  <cp:lastModifiedBy> walt</cp:lastModifiedBy>
  <cp:revision>627</cp:revision>
  <dcterms:created xsi:type="dcterms:W3CDTF">2011-10-26T20:03:49Z</dcterms:created>
  <dcterms:modified xsi:type="dcterms:W3CDTF">2022-06-17T11:06:28Z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0x0101006F70F4A4189FC644B9801465301A9A77</vt:lpwstr>
  </property>
</Properties>
</file>